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7" r:id="rId6"/>
    <p:sldId id="295" r:id="rId7"/>
    <p:sldId id="259" r:id="rId8"/>
    <p:sldId id="303" r:id="rId9"/>
    <p:sldId id="260" r:id="rId10"/>
    <p:sldId id="261" r:id="rId11"/>
    <p:sldId id="270" r:id="rId12"/>
    <p:sldId id="274" r:id="rId13"/>
    <p:sldId id="275" r:id="rId14"/>
    <p:sldId id="288" r:id="rId15"/>
    <p:sldId id="296" r:id="rId16"/>
    <p:sldId id="297" r:id="rId17"/>
    <p:sldId id="263" r:id="rId18"/>
    <p:sldId id="266" r:id="rId19"/>
    <p:sldId id="267" r:id="rId20"/>
    <p:sldId id="271" r:id="rId21"/>
    <p:sldId id="276" r:id="rId22"/>
    <p:sldId id="277" r:id="rId23"/>
    <p:sldId id="306" r:id="rId24"/>
    <p:sldId id="313" r:id="rId25"/>
    <p:sldId id="281" r:id="rId26"/>
    <p:sldId id="282" r:id="rId27"/>
    <p:sldId id="283" r:id="rId28"/>
    <p:sldId id="284" r:id="rId29"/>
    <p:sldId id="299" r:id="rId30"/>
    <p:sldId id="285" r:id="rId31"/>
    <p:sldId id="294" r:id="rId32"/>
    <p:sldId id="300" r:id="rId33"/>
    <p:sldId id="301" r:id="rId34"/>
    <p:sldId id="286" r:id="rId35"/>
    <p:sldId id="287" r:id="rId36"/>
    <p:sldId id="302" r:id="rId37"/>
    <p:sldId id="292" r:id="rId38"/>
    <p:sldId id="308" r:id="rId39"/>
    <p:sldId id="304" r:id="rId40"/>
    <p:sldId id="307" r:id="rId41"/>
    <p:sldId id="305" r:id="rId42"/>
    <p:sldId id="298" r:id="rId43"/>
    <p:sldId id="289" r:id="rId44"/>
    <p:sldId id="291" r:id="rId45"/>
    <p:sldId id="290" r:id="rId46"/>
    <p:sldId id="273" r:id="rId47"/>
    <p:sldId id="309" r:id="rId48"/>
    <p:sldId id="272" r:id="rId49"/>
    <p:sldId id="278" r:id="rId50"/>
    <p:sldId id="279" r:id="rId51"/>
    <p:sldId id="280" r:id="rId52"/>
    <p:sldId id="310" r:id="rId53"/>
    <p:sldId id="311" r:id="rId54"/>
    <p:sldId id="29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BFA74-FB24-40FC-B7B0-F98BD8842642}" v="135" dt="2024-04-12T20:43:24.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82" d="100"/>
          <a:sy n="82" d="100"/>
        </p:scale>
        <p:origin x="97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710960E-AF3E-1327-2E7D-5492DA0E62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85" y="-17375"/>
            <a:ext cx="12254669" cy="3397529"/>
          </a:xfrm>
          <a:prstGeom prst="rect">
            <a:avLst/>
          </a:prstGeom>
        </p:spPr>
      </p:pic>
      <p:sp>
        <p:nvSpPr>
          <p:cNvPr id="2" name="Title 1">
            <a:extLst>
              <a:ext uri="{FF2B5EF4-FFF2-40B4-BE49-F238E27FC236}">
                <a16:creationId xmlns:a16="http://schemas.microsoft.com/office/drawing/2014/main" id="{37C4BADF-64A8-32C0-DD37-D930126B1E47}"/>
              </a:ext>
            </a:extLst>
          </p:cNvPr>
          <p:cNvSpPr>
            <a:spLocks noGrp="1"/>
          </p:cNvSpPr>
          <p:nvPr>
            <p:ph type="ctrTitle" hasCustomPrompt="1"/>
          </p:nvPr>
        </p:nvSpPr>
        <p:spPr>
          <a:xfrm>
            <a:off x="1524000" y="3477846"/>
            <a:ext cx="9144000" cy="1852371"/>
          </a:xfrm>
        </p:spPr>
        <p:txBody>
          <a:bodyPr anchor="b"/>
          <a:lstStyle>
            <a:lvl1pPr algn="ctr">
              <a:defRPr sz="6000">
                <a:solidFill>
                  <a:srgbClr val="253746"/>
                </a:solidFill>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873B354C-9E76-C874-C89A-358F2C40E5D1}"/>
              </a:ext>
            </a:extLst>
          </p:cNvPr>
          <p:cNvSpPr>
            <a:spLocks noGrp="1"/>
          </p:cNvSpPr>
          <p:nvPr>
            <p:ph type="subTitle" idx="1"/>
          </p:nvPr>
        </p:nvSpPr>
        <p:spPr>
          <a:xfrm>
            <a:off x="1524000" y="5392737"/>
            <a:ext cx="9144000" cy="685800"/>
          </a:xfrm>
        </p:spPr>
        <p:txBody>
          <a:bodyPr/>
          <a:lstStyle>
            <a:lvl1pPr marL="0" indent="0" algn="ctr">
              <a:buNone/>
              <a:defRPr sz="24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AE0A094-5303-2FBF-6199-36AC38791EFB}"/>
              </a:ext>
            </a:extLst>
          </p:cNvPr>
          <p:cNvSpPr>
            <a:spLocks noGrp="1"/>
          </p:cNvSpPr>
          <p:nvPr>
            <p:ph type="dt" sz="half" idx="10"/>
          </p:nvPr>
        </p:nvSpPr>
        <p:spPr/>
        <p:txBody>
          <a:bodyPr/>
          <a:lstStyle/>
          <a:p>
            <a:fld id="{55CF4532-F23C-49B9-8EAE-42880FA9A5F1}" type="datetimeFigureOut">
              <a:rPr lang="en-US" smtClean="0"/>
              <a:t>4/17/2024</a:t>
            </a:fld>
            <a:endParaRPr lang="en-US" dirty="0"/>
          </a:p>
        </p:txBody>
      </p:sp>
      <p:sp>
        <p:nvSpPr>
          <p:cNvPr id="5" name="Footer Placeholder 4">
            <a:extLst>
              <a:ext uri="{FF2B5EF4-FFF2-40B4-BE49-F238E27FC236}">
                <a16:creationId xmlns:a16="http://schemas.microsoft.com/office/drawing/2014/main" id="{46C717A5-D03E-DF49-FBF4-09AE192AB5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C6CB1F-8E10-ADB6-5701-1AA66B4218CE}"/>
              </a:ext>
            </a:extLst>
          </p:cNvPr>
          <p:cNvSpPr>
            <a:spLocks noGrp="1"/>
          </p:cNvSpPr>
          <p:nvPr>
            <p:ph type="sldNum" sz="quarter" idx="12"/>
          </p:nvPr>
        </p:nvSpPr>
        <p:spPr/>
        <p:txBody>
          <a:bodyPr/>
          <a:lstStyle/>
          <a:p>
            <a:fld id="{2D608FC8-DCEF-42F8-9173-0E50C0A7D663}" type="slidenum">
              <a:rPr lang="en-US" smtClean="0"/>
              <a:t>‹#›</a:t>
            </a:fld>
            <a:endParaRPr lang="en-US" dirty="0"/>
          </a:p>
        </p:txBody>
      </p:sp>
    </p:spTree>
    <p:extLst>
      <p:ext uri="{BB962C8B-B14F-4D97-AF65-F5344CB8AC3E}">
        <p14:creationId xmlns:p14="http://schemas.microsoft.com/office/powerpoint/2010/main" val="69215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5AB9-C999-BB3C-D322-A7D21995495F}"/>
              </a:ext>
            </a:extLst>
          </p:cNvPr>
          <p:cNvSpPr>
            <a:spLocks noGrp="1"/>
          </p:cNvSpPr>
          <p:nvPr>
            <p:ph type="title"/>
          </p:nvPr>
        </p:nvSpPr>
        <p:spPr>
          <a:xfrm>
            <a:off x="838200" y="766497"/>
            <a:ext cx="10515600" cy="1096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84358E-E29F-6D1B-C636-0A183470A3F8}"/>
              </a:ext>
            </a:extLst>
          </p:cNvPr>
          <p:cNvSpPr>
            <a:spLocks noGrp="1"/>
          </p:cNvSpPr>
          <p:nvPr>
            <p:ph type="body" orient="vert" idx="1"/>
          </p:nvPr>
        </p:nvSpPr>
        <p:spPr>
          <a:xfrm>
            <a:off x="838200" y="1956987"/>
            <a:ext cx="10515600" cy="42199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80A1B-468F-3C16-9B54-37420B029922}"/>
              </a:ext>
            </a:extLst>
          </p:cNvPr>
          <p:cNvSpPr>
            <a:spLocks noGrp="1"/>
          </p:cNvSpPr>
          <p:nvPr>
            <p:ph type="dt" sz="half" idx="10"/>
          </p:nvPr>
        </p:nvSpPr>
        <p:spPr/>
        <p:txBody>
          <a:bodyPr/>
          <a:lstStyle/>
          <a:p>
            <a:fld id="{55CF4532-F23C-49B9-8EAE-42880FA9A5F1}" type="datetimeFigureOut">
              <a:rPr lang="en-US" smtClean="0"/>
              <a:t>4/17/2024</a:t>
            </a:fld>
            <a:endParaRPr lang="en-US"/>
          </a:p>
        </p:txBody>
      </p:sp>
      <p:sp>
        <p:nvSpPr>
          <p:cNvPr id="5" name="Footer Placeholder 4">
            <a:extLst>
              <a:ext uri="{FF2B5EF4-FFF2-40B4-BE49-F238E27FC236}">
                <a16:creationId xmlns:a16="http://schemas.microsoft.com/office/drawing/2014/main" id="{2E960F9F-6F95-EC55-E4FE-28EFB166A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2F456-1A34-C026-9862-72EB2C3465EA}"/>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8" name="Graphic 7">
            <a:extLst>
              <a:ext uri="{FF2B5EF4-FFF2-40B4-BE49-F238E27FC236}">
                <a16:creationId xmlns:a16="http://schemas.microsoft.com/office/drawing/2014/main" id="{60117102-4767-B522-F4EE-ADA47A6710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96986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3E5FD-184F-27EA-D7FB-FDE3E5C83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6BE51F-D119-B366-4E57-C6FF08813C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168AC-B061-BF44-747F-50608EC69225}"/>
              </a:ext>
            </a:extLst>
          </p:cNvPr>
          <p:cNvSpPr>
            <a:spLocks noGrp="1"/>
          </p:cNvSpPr>
          <p:nvPr>
            <p:ph type="dt" sz="half" idx="10"/>
          </p:nvPr>
        </p:nvSpPr>
        <p:spPr/>
        <p:txBody>
          <a:bodyPr/>
          <a:lstStyle/>
          <a:p>
            <a:fld id="{55CF4532-F23C-49B9-8EAE-42880FA9A5F1}" type="datetimeFigureOut">
              <a:rPr lang="en-US" smtClean="0"/>
              <a:t>4/17/2024</a:t>
            </a:fld>
            <a:endParaRPr lang="en-US"/>
          </a:p>
        </p:txBody>
      </p:sp>
      <p:sp>
        <p:nvSpPr>
          <p:cNvPr id="5" name="Footer Placeholder 4">
            <a:extLst>
              <a:ext uri="{FF2B5EF4-FFF2-40B4-BE49-F238E27FC236}">
                <a16:creationId xmlns:a16="http://schemas.microsoft.com/office/drawing/2014/main" id="{CE2A2425-1150-D6C6-8BA9-4A9774ECD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332F9-4F11-8994-40C7-0121C1CB925B}"/>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144187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4BE9-885E-4136-4128-AF1601E85DDA}"/>
              </a:ext>
            </a:extLst>
          </p:cNvPr>
          <p:cNvSpPr>
            <a:spLocks noGrp="1"/>
          </p:cNvSpPr>
          <p:nvPr>
            <p:ph type="title"/>
          </p:nvPr>
        </p:nvSpPr>
        <p:spPr>
          <a:xfrm>
            <a:off x="838200" y="1039086"/>
            <a:ext cx="10515600" cy="10099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7E275CD-50FD-4F7C-70AC-5E976AB056E1}"/>
              </a:ext>
            </a:extLst>
          </p:cNvPr>
          <p:cNvSpPr>
            <a:spLocks noGrp="1"/>
          </p:cNvSpPr>
          <p:nvPr>
            <p:ph idx="1"/>
          </p:nvPr>
        </p:nvSpPr>
        <p:spPr>
          <a:xfrm>
            <a:off x="838200" y="2177183"/>
            <a:ext cx="10515600" cy="40510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3907FF-1DD1-6F21-8D52-7AE6E982DEC0}"/>
              </a:ext>
            </a:extLst>
          </p:cNvPr>
          <p:cNvSpPr>
            <a:spLocks noGrp="1"/>
          </p:cNvSpPr>
          <p:nvPr>
            <p:ph type="dt" sz="half" idx="10"/>
          </p:nvPr>
        </p:nvSpPr>
        <p:spPr/>
        <p:txBody>
          <a:bodyPr/>
          <a:lstStyle/>
          <a:p>
            <a:fld id="{55CF4532-F23C-49B9-8EAE-42880FA9A5F1}" type="datetimeFigureOut">
              <a:rPr lang="en-US" smtClean="0"/>
              <a:t>4/17/2024</a:t>
            </a:fld>
            <a:endParaRPr lang="en-US"/>
          </a:p>
        </p:txBody>
      </p:sp>
      <p:sp>
        <p:nvSpPr>
          <p:cNvPr id="5" name="Footer Placeholder 4">
            <a:extLst>
              <a:ext uri="{FF2B5EF4-FFF2-40B4-BE49-F238E27FC236}">
                <a16:creationId xmlns:a16="http://schemas.microsoft.com/office/drawing/2014/main" id="{8CB4812C-A4DF-1439-03FC-C8D7966DE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A9726-9A2F-2438-5E51-4F3E0FC605B0}"/>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0F5BC296-F5BE-C50D-F1DF-FEBDF98451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298296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A30D-9003-FC13-5E25-119F64C31016}"/>
              </a:ext>
            </a:extLst>
          </p:cNvPr>
          <p:cNvSpPr>
            <a:spLocks noGrp="1"/>
          </p:cNvSpPr>
          <p:nvPr>
            <p:ph type="title"/>
          </p:nvPr>
        </p:nvSpPr>
        <p:spPr>
          <a:xfrm>
            <a:off x="831850" y="3516208"/>
            <a:ext cx="10515600" cy="11334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6A58F09-14D0-FC81-A8BA-8FCA37781383}"/>
              </a:ext>
            </a:extLst>
          </p:cNvPr>
          <p:cNvSpPr>
            <a:spLocks noGrp="1"/>
          </p:cNvSpPr>
          <p:nvPr>
            <p:ph type="body" idx="1"/>
          </p:nvPr>
        </p:nvSpPr>
        <p:spPr>
          <a:xfrm>
            <a:off x="831850" y="4785737"/>
            <a:ext cx="10515600" cy="1303913"/>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00C37F-ADA8-2032-789F-21106A7DA3A0}"/>
              </a:ext>
            </a:extLst>
          </p:cNvPr>
          <p:cNvSpPr>
            <a:spLocks noGrp="1"/>
          </p:cNvSpPr>
          <p:nvPr>
            <p:ph type="dt" sz="half" idx="10"/>
          </p:nvPr>
        </p:nvSpPr>
        <p:spPr/>
        <p:txBody>
          <a:bodyPr/>
          <a:lstStyle/>
          <a:p>
            <a:fld id="{55CF4532-F23C-49B9-8EAE-42880FA9A5F1}" type="datetimeFigureOut">
              <a:rPr lang="en-US" smtClean="0"/>
              <a:t>4/17/2024</a:t>
            </a:fld>
            <a:endParaRPr lang="en-US"/>
          </a:p>
        </p:txBody>
      </p:sp>
      <p:sp>
        <p:nvSpPr>
          <p:cNvPr id="5" name="Footer Placeholder 4">
            <a:extLst>
              <a:ext uri="{FF2B5EF4-FFF2-40B4-BE49-F238E27FC236}">
                <a16:creationId xmlns:a16="http://schemas.microsoft.com/office/drawing/2014/main" id="{BF277256-2A91-D40F-2950-49F64F87B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70DF3-68EC-1793-1CEE-A70F86E1B010}"/>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7" name="Graphic 6">
            <a:extLst>
              <a:ext uri="{FF2B5EF4-FFF2-40B4-BE49-F238E27FC236}">
                <a16:creationId xmlns:a16="http://schemas.microsoft.com/office/drawing/2014/main" id="{17259144-1BFC-7B71-130F-750E19A4AD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85" y="-17375"/>
            <a:ext cx="12254669" cy="3397529"/>
          </a:xfrm>
          <a:prstGeom prst="rect">
            <a:avLst/>
          </a:prstGeom>
        </p:spPr>
      </p:pic>
    </p:spTree>
    <p:extLst>
      <p:ext uri="{BB962C8B-B14F-4D97-AF65-F5344CB8AC3E}">
        <p14:creationId xmlns:p14="http://schemas.microsoft.com/office/powerpoint/2010/main" val="25267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2002-1723-ECB5-6797-F18C25573799}"/>
              </a:ext>
            </a:extLst>
          </p:cNvPr>
          <p:cNvSpPr>
            <a:spLocks noGrp="1"/>
          </p:cNvSpPr>
          <p:nvPr>
            <p:ph type="title"/>
          </p:nvPr>
        </p:nvSpPr>
        <p:spPr>
          <a:xfrm>
            <a:off x="838200" y="75114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319EDF3-1E0F-23E9-933B-E8B3D6F9232D}"/>
              </a:ext>
            </a:extLst>
          </p:cNvPr>
          <p:cNvSpPr>
            <a:spLocks noGrp="1"/>
          </p:cNvSpPr>
          <p:nvPr>
            <p:ph sz="half" idx="1"/>
          </p:nvPr>
        </p:nvSpPr>
        <p:spPr>
          <a:xfrm>
            <a:off x="838200" y="2213361"/>
            <a:ext cx="5181600" cy="3963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B289C85-9790-1BE8-A66A-1A7920255EA7}"/>
              </a:ext>
            </a:extLst>
          </p:cNvPr>
          <p:cNvSpPr>
            <a:spLocks noGrp="1"/>
          </p:cNvSpPr>
          <p:nvPr>
            <p:ph sz="half" idx="2"/>
          </p:nvPr>
        </p:nvSpPr>
        <p:spPr>
          <a:xfrm>
            <a:off x="6172200" y="2213361"/>
            <a:ext cx="5181600" cy="3963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1AFBDD-92A0-6C9F-1455-B0BA9B351FE5}"/>
              </a:ext>
            </a:extLst>
          </p:cNvPr>
          <p:cNvSpPr>
            <a:spLocks noGrp="1"/>
          </p:cNvSpPr>
          <p:nvPr>
            <p:ph type="dt" sz="half" idx="10"/>
          </p:nvPr>
        </p:nvSpPr>
        <p:spPr/>
        <p:txBody>
          <a:bodyPr/>
          <a:lstStyle/>
          <a:p>
            <a:fld id="{55CF4532-F23C-49B9-8EAE-42880FA9A5F1}" type="datetimeFigureOut">
              <a:rPr lang="en-US" smtClean="0"/>
              <a:t>4/17/2024</a:t>
            </a:fld>
            <a:endParaRPr lang="en-US"/>
          </a:p>
        </p:txBody>
      </p:sp>
      <p:sp>
        <p:nvSpPr>
          <p:cNvPr id="6" name="Footer Placeholder 5">
            <a:extLst>
              <a:ext uri="{FF2B5EF4-FFF2-40B4-BE49-F238E27FC236}">
                <a16:creationId xmlns:a16="http://schemas.microsoft.com/office/drawing/2014/main" id="{150F3606-AC95-669C-128A-655797BDF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7DE43-209F-F8D2-0827-D5AAF4481297}"/>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8" name="Graphic 7">
            <a:extLst>
              <a:ext uri="{FF2B5EF4-FFF2-40B4-BE49-F238E27FC236}">
                <a16:creationId xmlns:a16="http://schemas.microsoft.com/office/drawing/2014/main" id="{C20E7BB5-6BEA-5C6B-01B4-C4070E12B9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230512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9805-AA25-1DD6-5CA3-01C97FD3F14E}"/>
              </a:ext>
            </a:extLst>
          </p:cNvPr>
          <p:cNvSpPr>
            <a:spLocks noGrp="1"/>
          </p:cNvSpPr>
          <p:nvPr>
            <p:ph type="title"/>
          </p:nvPr>
        </p:nvSpPr>
        <p:spPr>
          <a:xfrm>
            <a:off x="839788" y="904270"/>
            <a:ext cx="10515600" cy="873968"/>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A408FA-CD68-9553-6EC9-0C096CF1AA85}"/>
              </a:ext>
            </a:extLst>
          </p:cNvPr>
          <p:cNvSpPr>
            <a:spLocks noGrp="1"/>
          </p:cNvSpPr>
          <p:nvPr>
            <p:ph type="body" idx="1"/>
          </p:nvPr>
        </p:nvSpPr>
        <p:spPr>
          <a:xfrm>
            <a:off x="839788" y="186801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381C41C-7C25-4F2C-18A1-E6C64A28B58D}"/>
              </a:ext>
            </a:extLst>
          </p:cNvPr>
          <p:cNvSpPr>
            <a:spLocks noGrp="1"/>
          </p:cNvSpPr>
          <p:nvPr>
            <p:ph sz="half" idx="2"/>
          </p:nvPr>
        </p:nvSpPr>
        <p:spPr>
          <a:xfrm>
            <a:off x="839788" y="2768837"/>
            <a:ext cx="5157787" cy="34208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B8A3908-412C-51E1-1087-3400C20F871A}"/>
              </a:ext>
            </a:extLst>
          </p:cNvPr>
          <p:cNvSpPr>
            <a:spLocks noGrp="1"/>
          </p:cNvSpPr>
          <p:nvPr>
            <p:ph type="body" sz="quarter" idx="3"/>
          </p:nvPr>
        </p:nvSpPr>
        <p:spPr>
          <a:xfrm>
            <a:off x="6172200" y="186801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C3208D-3A61-D3A6-8A1C-7B05E6F3D1D3}"/>
              </a:ext>
            </a:extLst>
          </p:cNvPr>
          <p:cNvSpPr>
            <a:spLocks noGrp="1"/>
          </p:cNvSpPr>
          <p:nvPr>
            <p:ph sz="quarter" idx="4"/>
          </p:nvPr>
        </p:nvSpPr>
        <p:spPr>
          <a:xfrm>
            <a:off x="6172200" y="2768837"/>
            <a:ext cx="5183188" cy="34208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36E4C-BF2A-CDCE-5ABB-C01488F4CB4E}"/>
              </a:ext>
            </a:extLst>
          </p:cNvPr>
          <p:cNvSpPr>
            <a:spLocks noGrp="1"/>
          </p:cNvSpPr>
          <p:nvPr>
            <p:ph type="dt" sz="half" idx="10"/>
          </p:nvPr>
        </p:nvSpPr>
        <p:spPr/>
        <p:txBody>
          <a:bodyPr/>
          <a:lstStyle/>
          <a:p>
            <a:fld id="{55CF4532-F23C-49B9-8EAE-42880FA9A5F1}" type="datetimeFigureOut">
              <a:rPr lang="en-US" smtClean="0"/>
              <a:t>4/17/2024</a:t>
            </a:fld>
            <a:endParaRPr lang="en-US"/>
          </a:p>
        </p:txBody>
      </p:sp>
      <p:sp>
        <p:nvSpPr>
          <p:cNvPr id="8" name="Footer Placeholder 7">
            <a:extLst>
              <a:ext uri="{FF2B5EF4-FFF2-40B4-BE49-F238E27FC236}">
                <a16:creationId xmlns:a16="http://schemas.microsoft.com/office/drawing/2014/main" id="{FE1C7C5D-0F0F-1621-3774-902310E7C6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46C5C6-EC59-BD2C-1D1C-34ADF0E1B929}"/>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11" name="Graphic 10">
            <a:extLst>
              <a:ext uri="{FF2B5EF4-FFF2-40B4-BE49-F238E27FC236}">
                <a16:creationId xmlns:a16="http://schemas.microsoft.com/office/drawing/2014/main" id="{74F3CF3E-9EB0-DF76-3CC7-540505CE307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06830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A3134BC-6D0B-BE1E-AFC3-861BE23C27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730" y="-17374"/>
            <a:ext cx="12280308" cy="3404638"/>
          </a:xfrm>
          <a:prstGeom prst="rect">
            <a:avLst/>
          </a:prstGeom>
        </p:spPr>
      </p:pic>
      <p:sp>
        <p:nvSpPr>
          <p:cNvPr id="2" name="Title 1">
            <a:extLst>
              <a:ext uri="{FF2B5EF4-FFF2-40B4-BE49-F238E27FC236}">
                <a16:creationId xmlns:a16="http://schemas.microsoft.com/office/drawing/2014/main" id="{82C2459F-CE29-47B3-CF0B-F8459CEEDB70}"/>
              </a:ext>
            </a:extLst>
          </p:cNvPr>
          <p:cNvSpPr>
            <a:spLocks noGrp="1"/>
          </p:cNvSpPr>
          <p:nvPr>
            <p:ph type="title"/>
          </p:nvPr>
        </p:nvSpPr>
        <p:spPr>
          <a:xfrm>
            <a:off x="838200" y="3723622"/>
            <a:ext cx="10515600"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FC983AA-F69A-CFC5-A5DA-305BCF83546D}"/>
              </a:ext>
            </a:extLst>
          </p:cNvPr>
          <p:cNvSpPr>
            <a:spLocks noGrp="1"/>
          </p:cNvSpPr>
          <p:nvPr>
            <p:ph type="dt" sz="half" idx="10"/>
          </p:nvPr>
        </p:nvSpPr>
        <p:spPr/>
        <p:txBody>
          <a:bodyPr/>
          <a:lstStyle/>
          <a:p>
            <a:fld id="{55CF4532-F23C-49B9-8EAE-42880FA9A5F1}" type="datetimeFigureOut">
              <a:rPr lang="en-US" smtClean="0"/>
              <a:t>4/17/2024</a:t>
            </a:fld>
            <a:endParaRPr lang="en-US"/>
          </a:p>
        </p:txBody>
      </p:sp>
      <p:sp>
        <p:nvSpPr>
          <p:cNvPr id="4" name="Footer Placeholder 3">
            <a:extLst>
              <a:ext uri="{FF2B5EF4-FFF2-40B4-BE49-F238E27FC236}">
                <a16:creationId xmlns:a16="http://schemas.microsoft.com/office/drawing/2014/main" id="{C02765D4-A704-B4DD-CE84-D310C1896C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645C6-116B-6BA1-8C1E-C3D72B1565BB}"/>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97821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57DA2-57D5-0094-E0CF-3AC0DC446278}"/>
              </a:ext>
            </a:extLst>
          </p:cNvPr>
          <p:cNvSpPr>
            <a:spLocks noGrp="1"/>
          </p:cNvSpPr>
          <p:nvPr>
            <p:ph type="dt" sz="half" idx="10"/>
          </p:nvPr>
        </p:nvSpPr>
        <p:spPr/>
        <p:txBody>
          <a:bodyPr/>
          <a:lstStyle/>
          <a:p>
            <a:fld id="{55CF4532-F23C-49B9-8EAE-42880FA9A5F1}" type="datetimeFigureOut">
              <a:rPr lang="en-US" smtClean="0"/>
              <a:t>4/17/2024</a:t>
            </a:fld>
            <a:endParaRPr lang="en-US"/>
          </a:p>
        </p:txBody>
      </p:sp>
      <p:sp>
        <p:nvSpPr>
          <p:cNvPr id="3" name="Footer Placeholder 2">
            <a:extLst>
              <a:ext uri="{FF2B5EF4-FFF2-40B4-BE49-F238E27FC236}">
                <a16:creationId xmlns:a16="http://schemas.microsoft.com/office/drawing/2014/main" id="{D2D55C7D-E17F-A805-0B25-6C389A70C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67AC0F-DE6E-95E9-F094-4DAA2077E064}"/>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354811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158E-8C4B-04D3-8F20-A49B8F7AC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7F3168-93E7-51D4-704F-B62DFCAA96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E8809F-9442-B751-8D5D-27BC54496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642B1-57E5-C920-F25B-832EE73D682B}"/>
              </a:ext>
            </a:extLst>
          </p:cNvPr>
          <p:cNvSpPr>
            <a:spLocks noGrp="1"/>
          </p:cNvSpPr>
          <p:nvPr>
            <p:ph type="dt" sz="half" idx="10"/>
          </p:nvPr>
        </p:nvSpPr>
        <p:spPr/>
        <p:txBody>
          <a:bodyPr/>
          <a:lstStyle/>
          <a:p>
            <a:fld id="{55CF4532-F23C-49B9-8EAE-42880FA9A5F1}" type="datetimeFigureOut">
              <a:rPr lang="en-US" smtClean="0"/>
              <a:t>4/17/2024</a:t>
            </a:fld>
            <a:endParaRPr lang="en-US"/>
          </a:p>
        </p:txBody>
      </p:sp>
      <p:sp>
        <p:nvSpPr>
          <p:cNvPr id="6" name="Footer Placeholder 5">
            <a:extLst>
              <a:ext uri="{FF2B5EF4-FFF2-40B4-BE49-F238E27FC236}">
                <a16:creationId xmlns:a16="http://schemas.microsoft.com/office/drawing/2014/main" id="{A6125FAA-F774-B8FD-BE5A-C38B977FA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AF476-53E6-2B37-DEBC-5FE0367C45FB}"/>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7CEEE948-9A2B-B1DA-C7FC-B2A11DE494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2867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7D3C-93EF-ADF7-8EDD-74F2DDA53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B3D3E-A4C8-5E37-145B-AB10B6213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37DFC1-53E7-6AAC-21EE-591811FF0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E2353-1D1B-9443-81F9-9D7877634E02}"/>
              </a:ext>
            </a:extLst>
          </p:cNvPr>
          <p:cNvSpPr>
            <a:spLocks noGrp="1"/>
          </p:cNvSpPr>
          <p:nvPr>
            <p:ph type="dt" sz="half" idx="10"/>
          </p:nvPr>
        </p:nvSpPr>
        <p:spPr/>
        <p:txBody>
          <a:bodyPr/>
          <a:lstStyle/>
          <a:p>
            <a:fld id="{55CF4532-F23C-49B9-8EAE-42880FA9A5F1}" type="datetimeFigureOut">
              <a:rPr lang="en-US" smtClean="0"/>
              <a:t>4/17/2024</a:t>
            </a:fld>
            <a:endParaRPr lang="en-US"/>
          </a:p>
        </p:txBody>
      </p:sp>
      <p:sp>
        <p:nvSpPr>
          <p:cNvPr id="6" name="Footer Placeholder 5">
            <a:extLst>
              <a:ext uri="{FF2B5EF4-FFF2-40B4-BE49-F238E27FC236}">
                <a16:creationId xmlns:a16="http://schemas.microsoft.com/office/drawing/2014/main" id="{A6C49DDE-29D4-C148-7395-A470DC337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7D26D-E11D-C06C-34EC-5ED1A8DD4769}"/>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9" name="Graphic 8">
            <a:extLst>
              <a:ext uri="{FF2B5EF4-FFF2-40B4-BE49-F238E27FC236}">
                <a16:creationId xmlns:a16="http://schemas.microsoft.com/office/drawing/2014/main" id="{F5FC387F-6C35-0CFE-F983-8F28A3B956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85480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114FD-61DC-573F-BD82-E2E024FA6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FFC51-61D9-8C5F-B1B4-001B66D1D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B4178-B62B-BF75-7554-2040EFA6C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CF4532-F23C-49B9-8EAE-42880FA9A5F1}" type="datetimeFigureOut">
              <a:rPr lang="en-US" smtClean="0"/>
              <a:t>4/17/2024</a:t>
            </a:fld>
            <a:endParaRPr lang="en-US"/>
          </a:p>
        </p:txBody>
      </p:sp>
      <p:sp>
        <p:nvSpPr>
          <p:cNvPr id="5" name="Footer Placeholder 4">
            <a:extLst>
              <a:ext uri="{FF2B5EF4-FFF2-40B4-BE49-F238E27FC236}">
                <a16:creationId xmlns:a16="http://schemas.microsoft.com/office/drawing/2014/main" id="{24FC587E-6C4D-9974-BB53-882A822CD4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25F2C4-6FA8-0A13-68E6-3329CED71C24}"/>
              </a:ext>
            </a:extLst>
          </p:cNvPr>
          <p:cNvSpPr>
            <a:spLocks noGrp="1"/>
          </p:cNvSpPr>
          <p:nvPr>
            <p:ph type="sldNum" sz="quarter" idx="4"/>
          </p:nvPr>
        </p:nvSpPr>
        <p:spPr>
          <a:xfrm>
            <a:off x="8610600" y="6356350"/>
            <a:ext cx="2088735"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608FC8-DCEF-42F8-9173-0E50C0A7D663}" type="slidenum">
              <a:rPr lang="en-US" smtClean="0"/>
              <a:t>‹#›</a:t>
            </a:fld>
            <a:endParaRPr lang="en-US" dirty="0"/>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CD0DD994-1387-F9A5-9AC6-5F27D54B393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4233" y="6417891"/>
            <a:ext cx="284515" cy="303583"/>
          </a:xfrm>
          <a:prstGeom prst="rect">
            <a:avLst/>
          </a:prstGeom>
        </p:spPr>
      </p:pic>
      <p:pic>
        <p:nvPicPr>
          <p:cNvPr id="8" name="Picture 7" descr="A blue and black logo&#10;&#10;Description automatically generated">
            <a:extLst>
              <a:ext uri="{FF2B5EF4-FFF2-40B4-BE49-F238E27FC236}">
                <a16:creationId xmlns:a16="http://schemas.microsoft.com/office/drawing/2014/main" id="{BE25D2C5-AA87-79D0-FD23-C438DBE2649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44764" y="6264274"/>
            <a:ext cx="1143003" cy="457201"/>
          </a:xfrm>
          <a:prstGeom prst="rect">
            <a:avLst/>
          </a:prstGeom>
        </p:spPr>
      </p:pic>
    </p:spTree>
    <p:extLst>
      <p:ext uri="{BB962C8B-B14F-4D97-AF65-F5344CB8AC3E}">
        <p14:creationId xmlns:p14="http://schemas.microsoft.com/office/powerpoint/2010/main" val="41570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dexchange.info/resource/1927/hearth-esg-program-and-consolidated-plan-conforming-amendments/" TargetMode="External"/><Relationship Id="rId2" Type="http://schemas.openxmlformats.org/officeDocument/2006/relationships/hyperlink" Target="https://www.hudexchange.info/resource/2033/hearth-coc-program-interim-rul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mailto:ohibbler@juno.com" TargetMode="External"/><Relationship Id="rId13" Type="http://schemas.openxmlformats.org/officeDocument/2006/relationships/hyperlink" Target="mailto:jcwilli@wwiscaa.org" TargetMode="External"/><Relationship Id="rId3" Type="http://schemas.openxmlformats.org/officeDocument/2006/relationships/hyperlink" Target="mailto:jpennington@thebackbaymission.org" TargetMode="External"/><Relationship Id="rId7" Type="http://schemas.openxmlformats.org/officeDocument/2006/relationships/hyperlink" Target="mailto:diane@communitycarenetwork.org" TargetMode="External"/><Relationship Id="rId12" Type="http://schemas.openxmlformats.org/officeDocument/2006/relationships/hyperlink" Target="mailto:zshanks@safeshelter.net" TargetMode="External"/><Relationship Id="rId2" Type="http://schemas.openxmlformats.org/officeDocument/2006/relationships/hyperlink" Target="mailto:asc@ascms.org" TargetMode="External"/><Relationship Id="rId1" Type="http://schemas.openxmlformats.org/officeDocument/2006/relationships/slideLayout" Target="../slideLayouts/slideLayout2.xml"/><Relationship Id="rId6" Type="http://schemas.openxmlformats.org/officeDocument/2006/relationships/hyperlink" Target="mailto:jwilder@christiansinactionms.com" TargetMode="External"/><Relationship Id="rId11" Type="http://schemas.openxmlformats.org/officeDocument/2006/relationships/hyperlink" Target="mailto:rcollier@multicountycsa.org" TargetMode="External"/><Relationship Id="rId5" Type="http://schemas.openxmlformats.org/officeDocument/2006/relationships/hyperlink" Target="mailto:smiddleton@mscvp.org" TargetMode="External"/><Relationship Id="rId10" Type="http://schemas.openxmlformats.org/officeDocument/2006/relationships/hyperlink" Target="mailto:rrhodes@hancockhrc.org" TargetMode="External"/><Relationship Id="rId4" Type="http://schemas.openxmlformats.org/officeDocument/2006/relationships/hyperlink" Target="mailto:executivedirector@carelodge.com" TargetMode="External"/><Relationship Id="rId9" Type="http://schemas.openxmlformats.org/officeDocument/2006/relationships/hyperlink" Target="mailto:sriley@gcwcfn.or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hudexchange.info/resource/1927/hearth-esg-program-and-consolidated-plan-conforming-amendmen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Fredrick.davis@mshc.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19DA7B9-D016-EBE2-28BB-7485D0CE370B}"/>
              </a:ext>
            </a:extLst>
          </p:cNvPr>
          <p:cNvPicPr>
            <a:picLocks noGrp="1" noRot="1" noChangeAspect="1" noMove="1" noResize="1" noEditPoints="1" noAdjustHandles="1" noChangeArrowheads="1" noChangeShapeType="1" noCrop="1"/>
          </p:cNvPicPr>
          <p:nvPr/>
        </p:nvPicPr>
        <p:blipFill rotWithShape="1">
          <a:blip r:embed="rId2">
            <a:extLst>
              <a:ext uri="{96DAC541-7B7A-43D3-8B79-37D633B846F1}">
                <asvg:svgBlip xmlns:asvg="http://schemas.microsoft.com/office/drawing/2016/SVG/main" r:embed="rId3"/>
              </a:ext>
            </a:extLst>
          </a:blip>
          <a:srcRect l="4" r="-3" b="2410"/>
          <a:stretch/>
        </p:blipFill>
        <p:spPr>
          <a:xfrm>
            <a:off x="-47002" y="0"/>
            <a:ext cx="12286004" cy="6858000"/>
          </a:xfrm>
          <a:prstGeom prst="rect">
            <a:avLst/>
          </a:prstGeom>
        </p:spPr>
      </p:pic>
      <p:pic>
        <p:nvPicPr>
          <p:cNvPr id="12" name="Picture 11" descr="A white logo with a house on a black background&#10;&#10;Description automatically generated">
            <a:extLst>
              <a:ext uri="{FF2B5EF4-FFF2-40B4-BE49-F238E27FC236}">
                <a16:creationId xmlns:a16="http://schemas.microsoft.com/office/drawing/2014/main" id="{46BC312D-5A80-10C0-97AD-58A2B326E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550" y="917130"/>
            <a:ext cx="6692900" cy="3377151"/>
          </a:xfrm>
          <a:prstGeom prst="rect">
            <a:avLst/>
          </a:prstGeom>
        </p:spPr>
      </p:pic>
      <p:pic>
        <p:nvPicPr>
          <p:cNvPr id="16" name="Graphic 15">
            <a:extLst>
              <a:ext uri="{FF2B5EF4-FFF2-40B4-BE49-F238E27FC236}">
                <a16:creationId xmlns:a16="http://schemas.microsoft.com/office/drawing/2014/main" id="{08FC6BD2-4B5E-AEFE-8575-9CE8F087D8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231" y="6142976"/>
            <a:ext cx="541538" cy="517525"/>
          </a:xfrm>
          <a:prstGeom prst="rect">
            <a:avLst/>
          </a:prstGeom>
        </p:spPr>
      </p:pic>
      <p:pic>
        <p:nvPicPr>
          <p:cNvPr id="6" name="Graphic 5">
            <a:extLst>
              <a:ext uri="{FF2B5EF4-FFF2-40B4-BE49-F238E27FC236}">
                <a16:creationId xmlns:a16="http://schemas.microsoft.com/office/drawing/2014/main" id="{307451C9-6ACF-B135-0132-1CA9170DA3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543" y="4775199"/>
            <a:ext cx="12722068" cy="1635125"/>
          </a:xfrm>
          <a:prstGeom prst="rect">
            <a:avLst/>
          </a:prstGeom>
        </p:spPr>
      </p:pic>
    </p:spTree>
    <p:extLst>
      <p:ext uri="{BB962C8B-B14F-4D97-AF65-F5344CB8AC3E}">
        <p14:creationId xmlns:p14="http://schemas.microsoft.com/office/powerpoint/2010/main" val="201811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C35A-AD97-601B-BCDD-2079660AF3C1}"/>
              </a:ext>
            </a:extLst>
          </p:cNvPr>
          <p:cNvSpPr>
            <a:spLocks noGrp="1"/>
          </p:cNvSpPr>
          <p:nvPr>
            <p:ph type="title"/>
          </p:nvPr>
        </p:nvSpPr>
        <p:spPr/>
        <p:txBody>
          <a:bodyPr>
            <a:noAutofit/>
          </a:bodyPr>
          <a:lstStyle/>
          <a:p>
            <a:br>
              <a:rPr lang="en-US" sz="3600" b="1" dirty="0"/>
            </a:br>
            <a:r>
              <a:rPr lang="en-US" sz="3600" b="1" dirty="0"/>
              <a:t>Homeless </a:t>
            </a:r>
            <a:r>
              <a:rPr lang="en-US" sz="3700" b="1" dirty="0">
                <a:latin typeface="Open Sans" panose="020B0606030504020204" pitchFamily="34" charset="0"/>
                <a:ea typeface="Open Sans" panose="020B0606030504020204" pitchFamily="34" charset="0"/>
                <a:cs typeface="Open Sans" panose="020B0606030504020204" pitchFamily="34" charset="0"/>
              </a:rPr>
              <a:t>Category 2-</a:t>
            </a:r>
            <a:r>
              <a:rPr lang="en-US" sz="3700" b="1" i="0" dirty="0">
                <a:solidFill>
                  <a:srgbClr val="0D405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n-US" sz="3700" b="1" i="0" dirty="0">
                <a:solidFill>
                  <a:srgbClr val="0D4050"/>
                </a:solidFill>
                <a:effectLst/>
                <a:highlight>
                  <a:srgbClr val="FFFFFF"/>
                </a:highlight>
                <a:latin typeface="Open Sans" panose="020B0606030504020204" pitchFamily="34" charset="0"/>
              </a:rPr>
              <a:t>Imminent Risk of Homelessness</a:t>
            </a:r>
            <a:br>
              <a:rPr lang="en-US" sz="3600" b="1" i="0" dirty="0">
                <a:solidFill>
                  <a:srgbClr val="0D4050"/>
                </a:solidFill>
                <a:effectLst/>
                <a:highlight>
                  <a:srgbClr val="FFFFFF"/>
                </a:highlight>
                <a:latin typeface="Open Sans" panose="020B0606030504020204" pitchFamily="34" charset="0"/>
              </a:rPr>
            </a:br>
            <a:endParaRPr lang="en-US" sz="3600" dirty="0"/>
          </a:p>
        </p:txBody>
      </p:sp>
      <p:sp>
        <p:nvSpPr>
          <p:cNvPr id="3" name="Content Placeholder 2">
            <a:extLst>
              <a:ext uri="{FF2B5EF4-FFF2-40B4-BE49-F238E27FC236}">
                <a16:creationId xmlns:a16="http://schemas.microsoft.com/office/drawing/2014/main" id="{F8839760-702F-58CF-630C-CF6457E10AA9}"/>
              </a:ext>
            </a:extLst>
          </p:cNvPr>
          <p:cNvSpPr>
            <a:spLocks noGrp="1"/>
          </p:cNvSpPr>
          <p:nvPr>
            <p:ph idx="1"/>
          </p:nvPr>
        </p:nvSpPr>
        <p:spPr/>
        <p:txBody>
          <a:bodyPr/>
          <a:lstStyle/>
          <a:p>
            <a:pPr algn="l"/>
            <a:r>
              <a:rPr lang="en-US" b="0" i="0" dirty="0">
                <a:solidFill>
                  <a:srgbClr val="333333"/>
                </a:solidFill>
                <a:effectLst/>
                <a:highlight>
                  <a:srgbClr val="FFFFFF"/>
                </a:highlight>
                <a:latin typeface="Open Sans" panose="020B0606030504020204" pitchFamily="34" charset="0"/>
              </a:rPr>
              <a:t>An individual or family who will imminently lose their primary nighttime residence, provided that:</a:t>
            </a:r>
          </a:p>
          <a:p>
            <a:pPr algn="l">
              <a:buFont typeface="+mj-lt"/>
              <a:buAutoNum type="arabicPeriod"/>
            </a:pPr>
            <a:r>
              <a:rPr lang="en-US" b="0" i="0" dirty="0">
                <a:solidFill>
                  <a:srgbClr val="333333"/>
                </a:solidFill>
                <a:effectLst/>
                <a:highlight>
                  <a:srgbClr val="FFFFFF"/>
                </a:highlight>
                <a:latin typeface="Open Sans" panose="020B0606030504020204" pitchFamily="34" charset="0"/>
              </a:rPr>
              <a:t>Residence will be lost within 14 days of the date of application for homeless assistance;</a:t>
            </a:r>
            <a:br>
              <a:rPr lang="en-US" b="0" i="0" dirty="0">
                <a:solidFill>
                  <a:srgbClr val="333333"/>
                </a:solidFill>
                <a:effectLst/>
                <a:highlight>
                  <a:srgbClr val="FFFFFF"/>
                </a:highlight>
                <a:latin typeface="Open Sans" panose="020B0606030504020204" pitchFamily="34" charset="0"/>
              </a:rPr>
            </a:br>
            <a:r>
              <a:rPr lang="en-US" b="0" i="0" dirty="0">
                <a:solidFill>
                  <a:srgbClr val="333333"/>
                </a:solidFill>
                <a:effectLst/>
                <a:highlight>
                  <a:srgbClr val="FFFFFF"/>
                </a:highlight>
                <a:latin typeface="Open Sans" panose="020B0606030504020204" pitchFamily="34" charset="0"/>
              </a:rPr>
              <a:t> </a:t>
            </a:r>
          </a:p>
          <a:p>
            <a:pPr algn="l">
              <a:buFont typeface="+mj-lt"/>
              <a:buAutoNum type="arabicPeriod"/>
            </a:pPr>
            <a:r>
              <a:rPr lang="en-US" b="0" i="0" dirty="0">
                <a:solidFill>
                  <a:srgbClr val="333333"/>
                </a:solidFill>
                <a:effectLst/>
                <a:highlight>
                  <a:srgbClr val="FFFFFF"/>
                </a:highlight>
                <a:latin typeface="Open Sans" panose="020B0606030504020204" pitchFamily="34" charset="0"/>
              </a:rPr>
              <a:t>No subsequent residence has been identified; </a:t>
            </a:r>
            <a:r>
              <a:rPr lang="en-US" b="0" i="1" dirty="0">
                <a:solidFill>
                  <a:srgbClr val="333333"/>
                </a:solidFill>
                <a:effectLst/>
                <a:highlight>
                  <a:srgbClr val="FFFFFF"/>
                </a:highlight>
                <a:latin typeface="Open Sans" panose="020B0606030504020204" pitchFamily="34" charset="0"/>
              </a:rPr>
              <a:t>and</a:t>
            </a:r>
            <a:br>
              <a:rPr lang="en-US" b="0" i="0" dirty="0">
                <a:solidFill>
                  <a:srgbClr val="333333"/>
                </a:solidFill>
                <a:effectLst/>
                <a:highlight>
                  <a:srgbClr val="FFFFFF"/>
                </a:highlight>
                <a:latin typeface="Open Sans" panose="020B0606030504020204" pitchFamily="34" charset="0"/>
              </a:rPr>
            </a:br>
            <a:r>
              <a:rPr lang="en-US" b="0" i="0" dirty="0">
                <a:solidFill>
                  <a:srgbClr val="333333"/>
                </a:solidFill>
                <a:effectLst/>
                <a:highlight>
                  <a:srgbClr val="FFFFFF"/>
                </a:highlight>
                <a:latin typeface="Open Sans" panose="020B0606030504020204" pitchFamily="34" charset="0"/>
              </a:rPr>
              <a:t> </a:t>
            </a:r>
          </a:p>
          <a:p>
            <a:pPr algn="l">
              <a:buFont typeface="+mj-lt"/>
              <a:buAutoNum type="arabicPeriod"/>
            </a:pPr>
            <a:r>
              <a:rPr lang="en-US" b="0" i="0" dirty="0">
                <a:solidFill>
                  <a:srgbClr val="333333"/>
                </a:solidFill>
                <a:effectLst/>
                <a:highlight>
                  <a:srgbClr val="FFFFFF"/>
                </a:highlight>
                <a:latin typeface="Open Sans" panose="020B0606030504020204" pitchFamily="34" charset="0"/>
              </a:rPr>
              <a:t>The individual or family lacks the resources or support networks needed to obtain other permanent housing.</a:t>
            </a:r>
          </a:p>
          <a:p>
            <a:endParaRPr lang="en-US" dirty="0"/>
          </a:p>
        </p:txBody>
      </p:sp>
    </p:spTree>
    <p:extLst>
      <p:ext uri="{BB962C8B-B14F-4D97-AF65-F5344CB8AC3E}">
        <p14:creationId xmlns:p14="http://schemas.microsoft.com/office/powerpoint/2010/main" val="326259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CF35-0062-184B-5127-F40EF4B94D63}"/>
              </a:ext>
            </a:extLst>
          </p:cNvPr>
          <p:cNvSpPr>
            <a:spLocks noGrp="1"/>
          </p:cNvSpPr>
          <p:nvPr>
            <p:ph type="title"/>
          </p:nvPr>
        </p:nvSpPr>
        <p:spPr/>
        <p:txBody>
          <a:bodyPr>
            <a:normAutofit fontScale="90000"/>
          </a:bodyPr>
          <a:lstStyle/>
          <a:p>
            <a:pPr algn="l"/>
            <a:r>
              <a:rPr lang="en-US" b="1" i="0" dirty="0">
                <a:solidFill>
                  <a:srgbClr val="0D4050"/>
                </a:solidFill>
                <a:effectLst/>
                <a:highlight>
                  <a:srgbClr val="FFFFFF"/>
                </a:highlight>
                <a:latin typeface="Open Sans" panose="020B0606030504020204" pitchFamily="34" charset="0"/>
              </a:rPr>
              <a:t>Homeless Category 4: Fleeing/Attempting to Flee Domestic Violence</a:t>
            </a:r>
          </a:p>
        </p:txBody>
      </p:sp>
      <p:sp>
        <p:nvSpPr>
          <p:cNvPr id="3" name="Content Placeholder 2">
            <a:extLst>
              <a:ext uri="{FF2B5EF4-FFF2-40B4-BE49-F238E27FC236}">
                <a16:creationId xmlns:a16="http://schemas.microsoft.com/office/drawing/2014/main" id="{0253B475-F8C5-119F-28B5-32B167E54BE4}"/>
              </a:ext>
            </a:extLst>
          </p:cNvPr>
          <p:cNvSpPr>
            <a:spLocks noGrp="1"/>
          </p:cNvSpPr>
          <p:nvPr>
            <p:ph idx="1"/>
          </p:nvPr>
        </p:nvSpPr>
        <p:spPr>
          <a:xfrm>
            <a:off x="838200" y="2445630"/>
            <a:ext cx="10515600" cy="4051004"/>
          </a:xfrm>
        </p:spPr>
        <p:txBody>
          <a:bodyPr/>
          <a:lstStyle/>
          <a:p>
            <a:pPr algn="l"/>
            <a:r>
              <a:rPr lang="en-US" b="0" i="0" dirty="0">
                <a:solidFill>
                  <a:srgbClr val="333333"/>
                </a:solidFill>
                <a:effectLst/>
                <a:highlight>
                  <a:srgbClr val="FFFFFF"/>
                </a:highlight>
                <a:latin typeface="Open Sans" panose="020B0606030504020204" pitchFamily="34" charset="0"/>
              </a:rPr>
              <a:t>Any individual or family who:</a:t>
            </a:r>
          </a:p>
          <a:p>
            <a:pPr algn="l">
              <a:buFont typeface="+mj-lt"/>
              <a:buAutoNum type="arabicPeriod"/>
            </a:pPr>
            <a:r>
              <a:rPr lang="en-US" b="0" i="0" dirty="0">
                <a:solidFill>
                  <a:srgbClr val="333333"/>
                </a:solidFill>
                <a:effectLst/>
                <a:highlight>
                  <a:srgbClr val="FFFFFF"/>
                </a:highlight>
                <a:latin typeface="Open Sans" panose="020B0606030504020204" pitchFamily="34" charset="0"/>
              </a:rPr>
              <a:t>Is fleeing, or is attempting to flee, domestic violence;</a:t>
            </a:r>
          </a:p>
          <a:p>
            <a:pPr algn="l">
              <a:buFont typeface="+mj-lt"/>
              <a:buAutoNum type="arabicPeriod"/>
            </a:pPr>
            <a:r>
              <a:rPr lang="en-US" b="0" i="0" dirty="0">
                <a:solidFill>
                  <a:srgbClr val="333333"/>
                </a:solidFill>
                <a:effectLst/>
                <a:highlight>
                  <a:srgbClr val="FFFFFF"/>
                </a:highlight>
                <a:latin typeface="Open Sans" panose="020B0606030504020204" pitchFamily="34" charset="0"/>
              </a:rPr>
              <a:t>Has no other residence; and</a:t>
            </a:r>
          </a:p>
          <a:p>
            <a:pPr algn="l">
              <a:buFont typeface="+mj-lt"/>
              <a:buAutoNum type="arabicPeriod"/>
            </a:pPr>
            <a:r>
              <a:rPr lang="en-US" b="0" i="0" dirty="0">
                <a:solidFill>
                  <a:srgbClr val="333333"/>
                </a:solidFill>
                <a:effectLst/>
                <a:highlight>
                  <a:srgbClr val="FFFFFF"/>
                </a:highlight>
                <a:latin typeface="Open Sans" panose="020B0606030504020204" pitchFamily="34" charset="0"/>
              </a:rPr>
              <a:t>Lacks the resources or support networks to obtain other permanent housing</a:t>
            </a:r>
          </a:p>
          <a:p>
            <a:pPr marL="0" indent="0">
              <a:buNone/>
            </a:pPr>
            <a:endParaRPr lang="en-US" dirty="0"/>
          </a:p>
        </p:txBody>
      </p:sp>
    </p:spTree>
    <p:extLst>
      <p:ext uri="{BB962C8B-B14F-4D97-AF65-F5344CB8AC3E}">
        <p14:creationId xmlns:p14="http://schemas.microsoft.com/office/powerpoint/2010/main" val="96185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D8D5-046D-E891-730D-19D526D7AF01}"/>
              </a:ext>
            </a:extLst>
          </p:cNvPr>
          <p:cNvSpPr>
            <a:spLocks noGrp="1"/>
          </p:cNvSpPr>
          <p:nvPr>
            <p:ph type="title"/>
          </p:nvPr>
        </p:nvSpPr>
        <p:spPr/>
        <p:txBody>
          <a:bodyPr/>
          <a:lstStyle/>
          <a:p>
            <a:r>
              <a:rPr lang="en-US" dirty="0"/>
              <a:t>At Risk of Homelessness Definition </a:t>
            </a:r>
          </a:p>
        </p:txBody>
      </p:sp>
      <p:sp>
        <p:nvSpPr>
          <p:cNvPr id="3" name="Content Placeholder 2">
            <a:extLst>
              <a:ext uri="{FF2B5EF4-FFF2-40B4-BE49-F238E27FC236}">
                <a16:creationId xmlns:a16="http://schemas.microsoft.com/office/drawing/2014/main" id="{89F34BE2-857D-994D-168E-DD5A8720A796}"/>
              </a:ext>
            </a:extLst>
          </p:cNvPr>
          <p:cNvSpPr>
            <a:spLocks noGrp="1"/>
          </p:cNvSpPr>
          <p:nvPr>
            <p:ph idx="1"/>
          </p:nvPr>
        </p:nvSpPr>
        <p:spPr/>
        <p:txBody>
          <a:bodyPr>
            <a:normAutofit lnSpcReduction="10000"/>
          </a:bodyPr>
          <a:lstStyle/>
          <a:p>
            <a:pPr marL="457200" lvl="1" indent="0">
              <a:buNone/>
            </a:pPr>
            <a:r>
              <a:rPr lang="en-US" sz="2800" b="0" i="0" dirty="0">
                <a:solidFill>
                  <a:srgbClr val="333333"/>
                </a:solidFill>
                <a:effectLst/>
                <a:highlight>
                  <a:srgbClr val="FFFFFF"/>
                </a:highlight>
                <a:latin typeface="Open Sans" panose="020B0606030504020204" pitchFamily="34" charset="0"/>
              </a:rPr>
              <a:t>An individual or family who:</a:t>
            </a:r>
          </a:p>
          <a:p>
            <a:pPr marL="457200" lvl="1" indent="0" algn="l">
              <a:buNone/>
            </a:pPr>
            <a:endParaRPr lang="en-US" sz="2800" b="0" i="0" dirty="0">
              <a:solidFill>
                <a:srgbClr val="333333"/>
              </a:solidFill>
              <a:effectLst/>
              <a:highlight>
                <a:srgbClr val="FFFFFF"/>
              </a:highlight>
              <a:latin typeface="Open Sans" panose="020B0606030504020204" pitchFamily="34" charset="0"/>
            </a:endParaRPr>
          </a:p>
          <a:p>
            <a:pPr marL="742950" lvl="1" indent="-285750" algn="l">
              <a:buFont typeface="+mj-lt"/>
              <a:buAutoNum type="arabicPeriod"/>
            </a:pPr>
            <a:r>
              <a:rPr lang="en-US" sz="2800" b="0" i="0" dirty="0">
                <a:solidFill>
                  <a:srgbClr val="333333"/>
                </a:solidFill>
                <a:effectLst/>
                <a:highlight>
                  <a:srgbClr val="FFFFFF"/>
                </a:highlight>
                <a:latin typeface="Open Sans" panose="020B0606030504020204" pitchFamily="34" charset="0"/>
              </a:rPr>
              <a:t>Has an annual income at or below 30 percent AMI </a:t>
            </a:r>
          </a:p>
          <a:p>
            <a:pPr marL="742950" lvl="1" indent="-285750" algn="l">
              <a:buFont typeface="+mj-lt"/>
              <a:buAutoNum type="arabicPeriod"/>
            </a:pPr>
            <a:endParaRPr lang="en-US" sz="2800" dirty="0">
              <a:solidFill>
                <a:srgbClr val="333333"/>
              </a:solidFill>
              <a:highlight>
                <a:srgbClr val="FFFFFF"/>
              </a:highlight>
              <a:latin typeface="Open Sans" panose="020B0606030504020204" pitchFamily="34" charset="0"/>
            </a:endParaRPr>
          </a:p>
          <a:p>
            <a:pPr marL="742950" lvl="1" indent="-285750" algn="l">
              <a:buFont typeface="+mj-lt"/>
              <a:buAutoNum type="arabicPeriod"/>
            </a:pPr>
            <a:r>
              <a:rPr lang="en-US" sz="2800" b="0" i="0" dirty="0">
                <a:solidFill>
                  <a:srgbClr val="333333"/>
                </a:solidFill>
                <a:effectLst/>
                <a:highlight>
                  <a:srgbClr val="FFFFFF"/>
                </a:highlight>
                <a:latin typeface="Open Sans" panose="020B0606030504020204" pitchFamily="34" charset="0"/>
              </a:rPr>
              <a:t>Does not have sufficient resources or support networks, (e.g., family, friends, faith-based or other social networks), immediately available to prevent them from moving to an emergency shelter or another place described in paragraph (1) of the “homeless” definition in this section; and</a:t>
            </a:r>
          </a:p>
          <a:p>
            <a:pPr marL="0" indent="0">
              <a:buNone/>
            </a:pPr>
            <a:endParaRPr lang="en-US" dirty="0"/>
          </a:p>
        </p:txBody>
      </p:sp>
    </p:spTree>
    <p:extLst>
      <p:ext uri="{BB962C8B-B14F-4D97-AF65-F5344CB8AC3E}">
        <p14:creationId xmlns:p14="http://schemas.microsoft.com/office/powerpoint/2010/main" val="158634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B7ED-CDAE-BA04-5EED-E8C1C635847F}"/>
              </a:ext>
            </a:extLst>
          </p:cNvPr>
          <p:cNvSpPr>
            <a:spLocks noGrp="1"/>
          </p:cNvSpPr>
          <p:nvPr>
            <p:ph type="title"/>
          </p:nvPr>
        </p:nvSpPr>
        <p:spPr/>
        <p:txBody>
          <a:bodyPr/>
          <a:lstStyle/>
          <a:p>
            <a:r>
              <a:rPr lang="en-US" dirty="0"/>
              <a:t>At Risk of Homelessness Category 1</a:t>
            </a:r>
          </a:p>
        </p:txBody>
      </p:sp>
      <p:sp>
        <p:nvSpPr>
          <p:cNvPr id="3" name="Content Placeholder 2">
            <a:extLst>
              <a:ext uri="{FF2B5EF4-FFF2-40B4-BE49-F238E27FC236}">
                <a16:creationId xmlns:a16="http://schemas.microsoft.com/office/drawing/2014/main" id="{BE833126-DB86-6E3D-4DB4-3D6693D27B5B}"/>
              </a:ext>
            </a:extLst>
          </p:cNvPr>
          <p:cNvSpPr>
            <a:spLocks noGrp="1"/>
          </p:cNvSpPr>
          <p:nvPr>
            <p:ph idx="1"/>
          </p:nvPr>
        </p:nvSpPr>
        <p:spPr>
          <a:xfrm>
            <a:off x="838200" y="2049020"/>
            <a:ext cx="10515600" cy="4575715"/>
          </a:xfrm>
        </p:spPr>
        <p:txBody>
          <a:bodyPr>
            <a:normAutofit fontScale="85000" lnSpcReduction="20000"/>
          </a:bodyPr>
          <a:lstStyle/>
          <a:p>
            <a:pPr marL="742950" lvl="1" indent="-285750" algn="l">
              <a:buFont typeface="+mj-lt"/>
              <a:buAutoNum type="arabicPeriod"/>
            </a:pPr>
            <a:r>
              <a:rPr lang="en-US" sz="2700" b="0" i="0" dirty="0">
                <a:solidFill>
                  <a:srgbClr val="333333"/>
                </a:solidFill>
                <a:effectLst/>
                <a:highlight>
                  <a:srgbClr val="FFFFFF"/>
                </a:highlight>
                <a:latin typeface="Open Sans" panose="020B0606030504020204" pitchFamily="34" charset="0"/>
              </a:rPr>
              <a:t>Meets one of the following conditions:</a:t>
            </a:r>
          </a:p>
          <a:p>
            <a:pPr marL="1143000" lvl="2" indent="-228600" algn="l">
              <a:buFont typeface="+mj-lt"/>
              <a:buAutoNum type="arabicPeriod"/>
            </a:pPr>
            <a:r>
              <a:rPr lang="en-US" sz="2700" b="0" i="0" dirty="0">
                <a:solidFill>
                  <a:srgbClr val="333333"/>
                </a:solidFill>
                <a:effectLst/>
                <a:highlight>
                  <a:srgbClr val="FFFFFF"/>
                </a:highlight>
                <a:latin typeface="Open Sans" panose="020B0606030504020204" pitchFamily="34" charset="0"/>
              </a:rPr>
              <a:t>Has moved because of economic reasons two or more times during the 60 days</a:t>
            </a:r>
          </a:p>
          <a:p>
            <a:pPr marL="1143000" lvl="2" indent="-228600" algn="l">
              <a:buFont typeface="+mj-lt"/>
              <a:buAutoNum type="arabicPeriod"/>
            </a:pPr>
            <a:r>
              <a:rPr lang="en-US" sz="2700" b="0" i="0" dirty="0">
                <a:solidFill>
                  <a:srgbClr val="333333"/>
                </a:solidFill>
                <a:effectLst/>
                <a:highlight>
                  <a:srgbClr val="FFFFFF"/>
                </a:highlight>
                <a:latin typeface="Open Sans" panose="020B0606030504020204" pitchFamily="34" charset="0"/>
              </a:rPr>
              <a:t>Is living in the home of another because of economic hardship;</a:t>
            </a:r>
          </a:p>
          <a:p>
            <a:pPr marL="1143000" lvl="2" indent="-228600" algn="l">
              <a:buFont typeface="+mj-lt"/>
              <a:buAutoNum type="arabicPeriod"/>
            </a:pPr>
            <a:r>
              <a:rPr lang="en-US" sz="2700" b="0" i="0" dirty="0">
                <a:solidFill>
                  <a:srgbClr val="333333"/>
                </a:solidFill>
                <a:effectLst/>
                <a:highlight>
                  <a:srgbClr val="FFFFFF"/>
                </a:highlight>
                <a:latin typeface="Open Sans" panose="020B0606030504020204" pitchFamily="34" charset="0"/>
              </a:rPr>
              <a:t>Has been notified in writing that their right to occupy their current housing or living situation will be terminated within 21 days after the date of application for assistance;</a:t>
            </a:r>
          </a:p>
          <a:p>
            <a:pPr marL="1143000" lvl="2" indent="-228600" algn="l">
              <a:buFont typeface="+mj-lt"/>
              <a:buAutoNum type="arabicPeriod"/>
            </a:pPr>
            <a:r>
              <a:rPr lang="en-US" sz="2700" b="0" i="0" dirty="0">
                <a:solidFill>
                  <a:srgbClr val="333333"/>
                </a:solidFill>
                <a:effectLst/>
                <a:highlight>
                  <a:srgbClr val="FFFFFF"/>
                </a:highlight>
                <a:latin typeface="Open Sans" panose="020B0606030504020204" pitchFamily="34" charset="0"/>
              </a:rPr>
              <a:t>Lives in a hotel or motel and the cost of the hotel or motel stay is not paid by charitable organizations or by Federal, State, or local government programs for low-income individuals;</a:t>
            </a:r>
          </a:p>
          <a:p>
            <a:pPr marL="1143000" lvl="2" indent="-228600" algn="l">
              <a:buFont typeface="+mj-lt"/>
              <a:buAutoNum type="arabicPeriod"/>
            </a:pPr>
            <a:r>
              <a:rPr lang="en-US" sz="2700" b="0" i="0" dirty="0">
                <a:solidFill>
                  <a:srgbClr val="333333"/>
                </a:solidFill>
                <a:effectLst/>
                <a:highlight>
                  <a:srgbClr val="FFFFFF"/>
                </a:highlight>
                <a:latin typeface="Open Sans" panose="020B0606030504020204" pitchFamily="34" charset="0"/>
              </a:rPr>
              <a:t>Lives in a single-room occupancy or efficiency apartment unit in which there reside more than two persons or lives in a larger housing unit in which there reside more than 1.5 persons reside per room, as defined by the U.S. Census Bureau;</a:t>
            </a:r>
          </a:p>
          <a:p>
            <a:pPr marL="1143000" lvl="2" indent="-228600" algn="l">
              <a:buFont typeface="+mj-lt"/>
              <a:buAutoNum type="arabicPeriod"/>
            </a:pPr>
            <a:r>
              <a:rPr lang="en-US" sz="2700" b="0" i="0" dirty="0">
                <a:solidFill>
                  <a:srgbClr val="333333"/>
                </a:solidFill>
                <a:effectLst/>
                <a:highlight>
                  <a:srgbClr val="FFFFFF"/>
                </a:highlight>
                <a:latin typeface="Open Sans" panose="020B0606030504020204" pitchFamily="34" charset="0"/>
              </a:rPr>
              <a:t>Is exiting a publicly funded institution, or system of care </a:t>
            </a:r>
          </a:p>
          <a:p>
            <a:pPr marL="1143000" lvl="2" indent="-228600" algn="l">
              <a:buFont typeface="+mj-lt"/>
              <a:buAutoNum type="arabicPeriod"/>
            </a:pPr>
            <a:endParaRPr lang="en-US" sz="2700" dirty="0">
              <a:solidFill>
                <a:srgbClr val="333333"/>
              </a:solidFill>
              <a:highlight>
                <a:srgbClr val="FFFFFF"/>
              </a:highlight>
              <a:latin typeface="Open Sans" panose="020B0606030504020204" pitchFamily="34" charset="0"/>
            </a:endParaRPr>
          </a:p>
          <a:p>
            <a:endParaRPr lang="en-US" dirty="0"/>
          </a:p>
        </p:txBody>
      </p:sp>
    </p:spTree>
    <p:extLst>
      <p:ext uri="{BB962C8B-B14F-4D97-AF65-F5344CB8AC3E}">
        <p14:creationId xmlns:p14="http://schemas.microsoft.com/office/powerpoint/2010/main" val="346180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9DE6-1BB3-4EC0-BBEA-FF9DCC4FF224}"/>
              </a:ext>
            </a:extLst>
          </p:cNvPr>
          <p:cNvSpPr>
            <a:spLocks noGrp="1"/>
          </p:cNvSpPr>
          <p:nvPr>
            <p:ph type="title"/>
          </p:nvPr>
        </p:nvSpPr>
        <p:spPr/>
        <p:txBody>
          <a:bodyPr/>
          <a:lstStyle/>
          <a:p>
            <a:r>
              <a:rPr lang="en-US" dirty="0"/>
              <a:t>Eligible ESG Program Activities </a:t>
            </a:r>
          </a:p>
        </p:txBody>
      </p:sp>
      <p:sp>
        <p:nvSpPr>
          <p:cNvPr id="3" name="Content Placeholder 2">
            <a:extLst>
              <a:ext uri="{FF2B5EF4-FFF2-40B4-BE49-F238E27FC236}">
                <a16:creationId xmlns:a16="http://schemas.microsoft.com/office/drawing/2014/main" id="{3D4CAB25-B0D6-34CC-CDC7-7FBBF72ED829}"/>
              </a:ext>
            </a:extLst>
          </p:cNvPr>
          <p:cNvSpPr>
            <a:spLocks noGrp="1"/>
          </p:cNvSpPr>
          <p:nvPr>
            <p:ph idx="1"/>
          </p:nvPr>
        </p:nvSpPr>
        <p:spPr/>
        <p:txBody>
          <a:bodyPr/>
          <a:lstStyle/>
          <a:p>
            <a:r>
              <a:rPr lang="en-US" dirty="0"/>
              <a:t>Street Outreach</a:t>
            </a:r>
          </a:p>
          <a:p>
            <a:r>
              <a:rPr lang="en-US" dirty="0"/>
              <a:t>Emergency Shelter</a:t>
            </a:r>
          </a:p>
          <a:p>
            <a:r>
              <a:rPr lang="en-US" b="1" dirty="0">
                <a:solidFill>
                  <a:srgbClr val="FF0000"/>
                </a:solidFill>
              </a:rPr>
              <a:t>Homelessness Prevention</a:t>
            </a:r>
          </a:p>
          <a:p>
            <a:r>
              <a:rPr lang="en-US" b="1" dirty="0">
                <a:solidFill>
                  <a:srgbClr val="FF0000"/>
                </a:solidFill>
              </a:rPr>
              <a:t>Rapid Re-Housing</a:t>
            </a:r>
          </a:p>
          <a:p>
            <a:pPr marL="0" indent="0">
              <a:buNone/>
            </a:pPr>
            <a:endParaRPr lang="en-US" dirty="0"/>
          </a:p>
        </p:txBody>
      </p:sp>
    </p:spTree>
    <p:extLst>
      <p:ext uri="{BB962C8B-B14F-4D97-AF65-F5344CB8AC3E}">
        <p14:creationId xmlns:p14="http://schemas.microsoft.com/office/powerpoint/2010/main" val="154027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6BE5-C77C-3417-3295-658350411C81}"/>
              </a:ext>
            </a:extLst>
          </p:cNvPr>
          <p:cNvSpPr>
            <a:spLocks noGrp="1"/>
          </p:cNvSpPr>
          <p:nvPr>
            <p:ph type="title"/>
          </p:nvPr>
        </p:nvSpPr>
        <p:spPr/>
        <p:txBody>
          <a:bodyPr/>
          <a:lstStyle/>
          <a:p>
            <a:r>
              <a:rPr lang="en-US" dirty="0"/>
              <a:t>Homelessness Prevention</a:t>
            </a:r>
          </a:p>
        </p:txBody>
      </p:sp>
      <p:sp>
        <p:nvSpPr>
          <p:cNvPr id="3" name="Content Placeholder 2">
            <a:extLst>
              <a:ext uri="{FF2B5EF4-FFF2-40B4-BE49-F238E27FC236}">
                <a16:creationId xmlns:a16="http://schemas.microsoft.com/office/drawing/2014/main" id="{27BAD0D8-5B95-4467-D892-08E0FE69B824}"/>
              </a:ext>
            </a:extLst>
          </p:cNvPr>
          <p:cNvSpPr>
            <a:spLocks noGrp="1"/>
          </p:cNvSpPr>
          <p:nvPr>
            <p:ph idx="1"/>
          </p:nvPr>
        </p:nvSpPr>
        <p:spPr/>
        <p:txBody>
          <a:bodyPr>
            <a:normAutofit fontScale="85000" lnSpcReduction="20000"/>
          </a:bodyPr>
          <a:lstStyle/>
          <a:p>
            <a:pPr algn="l"/>
            <a:r>
              <a:rPr lang="en-US" b="0" i="0" dirty="0">
                <a:solidFill>
                  <a:srgbClr val="333333"/>
                </a:solidFill>
                <a:effectLst/>
                <a:latin typeface="Open Sans" panose="020B0606030504020204" pitchFamily="34" charset="0"/>
              </a:rPr>
              <a:t>The costs of homelessness prevention are only eligible to the extent that the assistance is necessary to help the program participant regain stability in their current housing or move into other permanent housing and achieve stability in that housing.</a:t>
            </a:r>
          </a:p>
          <a:p>
            <a:pPr marL="0" indent="0" algn="l">
              <a:buNone/>
            </a:pPr>
            <a:r>
              <a:rPr lang="en-US" b="1" dirty="0">
                <a:solidFill>
                  <a:srgbClr val="333333"/>
                </a:solidFill>
                <a:latin typeface="Open Sans" panose="020B0606030504020204" pitchFamily="34" charset="0"/>
              </a:rPr>
              <a:t>    </a:t>
            </a:r>
            <a:r>
              <a:rPr lang="en-US" b="1" i="0" dirty="0">
                <a:solidFill>
                  <a:srgbClr val="333333"/>
                </a:solidFill>
                <a:effectLst/>
                <a:latin typeface="Open Sans" panose="020B0606030504020204" pitchFamily="34" charset="0"/>
              </a:rPr>
              <a:t>Eligible costs include:</a:t>
            </a:r>
          </a:p>
          <a:p>
            <a:pPr algn="l">
              <a:buFont typeface="Arial" panose="020B0604020202020204" pitchFamily="34" charset="0"/>
              <a:buChar char="•"/>
            </a:pPr>
            <a:r>
              <a:rPr lang="en-US" b="0" i="0" dirty="0">
                <a:solidFill>
                  <a:srgbClr val="333333"/>
                </a:solidFill>
                <a:effectLst/>
                <a:latin typeface="Open Sans" panose="020B0606030504020204" pitchFamily="34" charset="0"/>
              </a:rPr>
              <a:t>Rental Assistance: rental assistance and rental arrears (6 months cap)</a:t>
            </a:r>
          </a:p>
          <a:p>
            <a:pPr algn="l">
              <a:buFont typeface="Arial" panose="020B0604020202020204" pitchFamily="34" charset="0"/>
              <a:buChar char="•"/>
            </a:pPr>
            <a:r>
              <a:rPr lang="en-US" b="0" i="0" dirty="0">
                <a:solidFill>
                  <a:srgbClr val="333333"/>
                </a:solidFill>
                <a:effectLst/>
                <a:latin typeface="Open Sans" panose="020B0606030504020204" pitchFamily="34" charset="0"/>
              </a:rPr>
              <a:t>Financial assistance (up to 24 months): rental application fees, security and utility deposits, utility payments, last month's rent, moving costs</a:t>
            </a:r>
          </a:p>
          <a:p>
            <a:pPr algn="l">
              <a:buFont typeface="Arial" panose="020B0604020202020204" pitchFamily="34" charset="0"/>
              <a:buChar char="•"/>
            </a:pPr>
            <a:r>
              <a:rPr lang="en-US" b="0" i="0" dirty="0">
                <a:solidFill>
                  <a:srgbClr val="333333"/>
                </a:solidFill>
                <a:effectLst/>
                <a:latin typeface="Open Sans" panose="020B0606030504020204" pitchFamily="34" charset="0"/>
              </a:rPr>
              <a:t>Services: housing search and placement, housing stability case management, landlord-tenant mediation, tenant legal services, credit repair</a:t>
            </a:r>
          </a:p>
          <a:p>
            <a:pPr algn="l"/>
            <a:r>
              <a:rPr lang="en-US" b="0" i="0" dirty="0">
                <a:solidFill>
                  <a:srgbClr val="333333"/>
                </a:solidFill>
                <a:effectLst/>
                <a:latin typeface="Open Sans" panose="020B0606030504020204" pitchFamily="34" charset="0"/>
              </a:rPr>
              <a:t>See 24 CFR 576.103.</a:t>
            </a:r>
          </a:p>
          <a:p>
            <a:pPr marL="0" indent="0">
              <a:buNone/>
            </a:pPr>
            <a:endParaRPr lang="en-US" dirty="0"/>
          </a:p>
        </p:txBody>
      </p:sp>
    </p:spTree>
    <p:extLst>
      <p:ext uri="{BB962C8B-B14F-4D97-AF65-F5344CB8AC3E}">
        <p14:creationId xmlns:p14="http://schemas.microsoft.com/office/powerpoint/2010/main" val="37639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E29C-B471-6CF5-4411-18B1C3557AFE}"/>
              </a:ext>
            </a:extLst>
          </p:cNvPr>
          <p:cNvSpPr>
            <a:spLocks noGrp="1"/>
          </p:cNvSpPr>
          <p:nvPr>
            <p:ph type="title"/>
          </p:nvPr>
        </p:nvSpPr>
        <p:spPr/>
        <p:txBody>
          <a:bodyPr/>
          <a:lstStyle/>
          <a:p>
            <a:r>
              <a:rPr lang="en-US" dirty="0"/>
              <a:t>Rapid Rehousing </a:t>
            </a:r>
          </a:p>
        </p:txBody>
      </p:sp>
      <p:sp>
        <p:nvSpPr>
          <p:cNvPr id="3" name="Content Placeholder 2">
            <a:extLst>
              <a:ext uri="{FF2B5EF4-FFF2-40B4-BE49-F238E27FC236}">
                <a16:creationId xmlns:a16="http://schemas.microsoft.com/office/drawing/2014/main" id="{DCDC69B2-7022-53E4-0752-B87D3BABC208}"/>
              </a:ext>
            </a:extLst>
          </p:cNvPr>
          <p:cNvSpPr>
            <a:spLocks noGrp="1"/>
          </p:cNvSpPr>
          <p:nvPr>
            <p:ph idx="1"/>
          </p:nvPr>
        </p:nvSpPr>
        <p:spPr/>
        <p:txBody>
          <a:bodyPr>
            <a:normAutofit fontScale="77500" lnSpcReduction="20000"/>
          </a:bodyPr>
          <a:lstStyle/>
          <a:p>
            <a:pPr algn="l"/>
            <a:r>
              <a:rPr lang="en-US" b="0" i="0" dirty="0">
                <a:solidFill>
                  <a:srgbClr val="333333"/>
                </a:solidFill>
                <a:effectLst/>
                <a:latin typeface="Open Sans" panose="020B0606030504020204" pitchFamily="34" charset="0"/>
              </a:rPr>
              <a:t>Housing relocation and stabilization services and/or short-and/or medium-term rental assistance as necessary to help individuals or families living in shelters or in places not meant for human habitation move as quickly as possible into permanent housing and achieve stability in that housing.</a:t>
            </a:r>
          </a:p>
          <a:p>
            <a:pPr marL="0" indent="0" algn="l">
              <a:buNone/>
            </a:pPr>
            <a:r>
              <a:rPr lang="en-US" b="1" i="0" dirty="0">
                <a:solidFill>
                  <a:srgbClr val="333333"/>
                </a:solidFill>
                <a:effectLst/>
                <a:latin typeface="Open Sans" panose="020B0606030504020204" pitchFamily="34" charset="0"/>
              </a:rPr>
              <a:t>Eligible costs include:</a:t>
            </a:r>
          </a:p>
          <a:p>
            <a:pPr algn="l">
              <a:buFont typeface="Arial" panose="020B0604020202020204" pitchFamily="34" charset="0"/>
              <a:buChar char="•"/>
            </a:pPr>
            <a:r>
              <a:rPr lang="en-US" b="0" i="0" dirty="0">
                <a:solidFill>
                  <a:srgbClr val="333333"/>
                </a:solidFill>
                <a:effectLst/>
                <a:latin typeface="Open Sans" panose="020B0606030504020204" pitchFamily="34" charset="0"/>
              </a:rPr>
              <a:t>Rental Assistance: rental assistance</a:t>
            </a:r>
          </a:p>
          <a:p>
            <a:pPr algn="l">
              <a:buFont typeface="Arial" panose="020B0604020202020204" pitchFamily="34" charset="0"/>
              <a:buChar char="•"/>
            </a:pPr>
            <a:r>
              <a:rPr lang="en-US" b="0" i="0" dirty="0">
                <a:solidFill>
                  <a:srgbClr val="333333"/>
                </a:solidFill>
                <a:effectLst/>
                <a:latin typeface="Open Sans" panose="020B0606030504020204" pitchFamily="34" charset="0"/>
              </a:rPr>
              <a:t>Financial Assistance: rental application fees, security and utility deposits, utility payments, last month's rent, moving costs</a:t>
            </a:r>
          </a:p>
          <a:p>
            <a:pPr algn="l">
              <a:buFont typeface="Arial" panose="020B0604020202020204" pitchFamily="34" charset="0"/>
              <a:buChar char="•"/>
            </a:pPr>
            <a:r>
              <a:rPr lang="en-US" b="0" i="0" dirty="0">
                <a:solidFill>
                  <a:srgbClr val="333333"/>
                </a:solidFill>
                <a:effectLst/>
                <a:latin typeface="Open Sans" panose="020B0606030504020204" pitchFamily="34" charset="0"/>
              </a:rPr>
              <a:t>Services: housing search and placement, housing stability case management, landlord-tenant mediation, tenant legal services, credit repair</a:t>
            </a:r>
          </a:p>
          <a:p>
            <a:pPr algn="l"/>
            <a:r>
              <a:rPr lang="en-US" b="0" i="0" dirty="0">
                <a:solidFill>
                  <a:srgbClr val="333333"/>
                </a:solidFill>
                <a:effectLst/>
                <a:latin typeface="Open Sans" panose="020B0606030504020204" pitchFamily="34" charset="0"/>
              </a:rPr>
              <a:t>See 24 CFR 576.104</a:t>
            </a:r>
          </a:p>
          <a:p>
            <a:pPr marL="0" indent="0">
              <a:buNone/>
            </a:pPr>
            <a:endParaRPr lang="en-US" dirty="0"/>
          </a:p>
        </p:txBody>
      </p:sp>
    </p:spTree>
    <p:extLst>
      <p:ext uri="{BB962C8B-B14F-4D97-AF65-F5344CB8AC3E}">
        <p14:creationId xmlns:p14="http://schemas.microsoft.com/office/powerpoint/2010/main" val="334545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139B-CD7C-6E3F-C503-4D1BA46BDF43}"/>
              </a:ext>
            </a:extLst>
          </p:cNvPr>
          <p:cNvSpPr>
            <a:spLocks noGrp="1"/>
          </p:cNvSpPr>
          <p:nvPr>
            <p:ph type="title"/>
          </p:nvPr>
        </p:nvSpPr>
        <p:spPr/>
        <p:txBody>
          <a:bodyPr/>
          <a:lstStyle/>
          <a:p>
            <a:r>
              <a:rPr lang="en-US" dirty="0"/>
              <a:t>ESG Services</a:t>
            </a:r>
          </a:p>
        </p:txBody>
      </p:sp>
      <p:sp>
        <p:nvSpPr>
          <p:cNvPr id="3" name="Content Placeholder 2">
            <a:extLst>
              <a:ext uri="{FF2B5EF4-FFF2-40B4-BE49-F238E27FC236}">
                <a16:creationId xmlns:a16="http://schemas.microsoft.com/office/drawing/2014/main" id="{FF8DFB94-34D0-EBFC-3D52-1D0DF807031A}"/>
              </a:ext>
            </a:extLst>
          </p:cNvPr>
          <p:cNvSpPr>
            <a:spLocks noGrp="1"/>
          </p:cNvSpPr>
          <p:nvPr>
            <p:ph idx="1"/>
          </p:nvPr>
        </p:nvSpPr>
        <p:spPr/>
        <p:txBody>
          <a:bodyPr/>
          <a:lstStyle/>
          <a:p>
            <a:r>
              <a:rPr lang="en-US" dirty="0"/>
              <a:t>Case Management</a:t>
            </a:r>
          </a:p>
          <a:p>
            <a:r>
              <a:rPr lang="en-US" dirty="0"/>
              <a:t>Service Plans</a:t>
            </a:r>
          </a:p>
          <a:p>
            <a:endParaRPr lang="en-US" dirty="0"/>
          </a:p>
        </p:txBody>
      </p:sp>
    </p:spTree>
    <p:extLst>
      <p:ext uri="{BB962C8B-B14F-4D97-AF65-F5344CB8AC3E}">
        <p14:creationId xmlns:p14="http://schemas.microsoft.com/office/powerpoint/2010/main" val="3400810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E3CA-D8BF-C8F5-3143-3D0676C8D40F}"/>
              </a:ext>
            </a:extLst>
          </p:cNvPr>
          <p:cNvSpPr>
            <a:spLocks noGrp="1"/>
          </p:cNvSpPr>
          <p:nvPr>
            <p:ph type="title"/>
          </p:nvPr>
        </p:nvSpPr>
        <p:spPr/>
        <p:txBody>
          <a:bodyPr/>
          <a:lstStyle/>
          <a:p>
            <a:r>
              <a:rPr lang="en-US" dirty="0"/>
              <a:t>Case Management</a:t>
            </a:r>
          </a:p>
        </p:txBody>
      </p:sp>
      <p:sp>
        <p:nvSpPr>
          <p:cNvPr id="3" name="Content Placeholder 2">
            <a:extLst>
              <a:ext uri="{FF2B5EF4-FFF2-40B4-BE49-F238E27FC236}">
                <a16:creationId xmlns:a16="http://schemas.microsoft.com/office/drawing/2014/main" id="{84D7A4E6-C754-650A-DF69-5C94B41C80BE}"/>
              </a:ext>
            </a:extLst>
          </p:cNvPr>
          <p:cNvSpPr>
            <a:spLocks noGrp="1"/>
          </p:cNvSpPr>
          <p:nvPr>
            <p:ph idx="1"/>
          </p:nvPr>
        </p:nvSpPr>
        <p:spPr/>
        <p:txBody>
          <a:bodyPr>
            <a:normAutofit/>
          </a:bodyPr>
          <a:lstStyle/>
          <a:p>
            <a:r>
              <a:rPr lang="en-US" b="0" i="0" dirty="0">
                <a:solidFill>
                  <a:srgbClr val="333333"/>
                </a:solidFill>
                <a:effectLst/>
                <a:highlight>
                  <a:srgbClr val="FFFFFF"/>
                </a:highlight>
                <a:latin typeface="Open Sans" panose="020B0606030504020204" pitchFamily="34" charset="0"/>
              </a:rPr>
              <a:t>Case management is a requirement to participate in the ESG program. </a:t>
            </a:r>
          </a:p>
          <a:p>
            <a:r>
              <a:rPr lang="en-US" dirty="0">
                <a:solidFill>
                  <a:srgbClr val="333333"/>
                </a:solidFill>
                <a:highlight>
                  <a:srgbClr val="FFFFFF"/>
                </a:highlight>
                <a:latin typeface="Open Sans" panose="020B0606030504020204" pitchFamily="34" charset="0"/>
              </a:rPr>
              <a:t>Program applicants must </a:t>
            </a:r>
            <a:r>
              <a:rPr lang="en-US" b="0" i="0" dirty="0">
                <a:solidFill>
                  <a:srgbClr val="333333"/>
                </a:solidFill>
                <a:effectLst/>
                <a:highlight>
                  <a:srgbClr val="FFFFFF"/>
                </a:highlight>
                <a:latin typeface="Open Sans" panose="020B0606030504020204" pitchFamily="34" charset="0"/>
              </a:rPr>
              <a:t>meet with a case manager not less than once per month to assist the program participant in ensuring long-term housing stability (</a:t>
            </a:r>
            <a:r>
              <a:rPr lang="en-US" b="1" i="0" u="none" strike="noStrike" dirty="0">
                <a:solidFill>
                  <a:srgbClr val="337AB7"/>
                </a:solidFill>
                <a:effectLst/>
                <a:highlight>
                  <a:srgbClr val="FFFFFF"/>
                </a:highlight>
                <a:latin typeface="Open Sans" panose="020B0606030504020204" pitchFamily="34" charset="0"/>
                <a:hlinkClick r:id="rId2"/>
              </a:rPr>
              <a:t>§ 578.37(a)(1)(ii)(F)</a:t>
            </a:r>
            <a:r>
              <a:rPr lang="en-US" b="0" i="0" dirty="0">
                <a:solidFill>
                  <a:srgbClr val="333333"/>
                </a:solidFill>
                <a:effectLst/>
                <a:highlight>
                  <a:srgbClr val="FFFFFF"/>
                </a:highlight>
                <a:latin typeface="Open Sans" panose="020B0606030504020204" pitchFamily="34" charset="0"/>
              </a:rPr>
              <a:t> and </a:t>
            </a:r>
            <a:r>
              <a:rPr lang="en-US" b="1" i="0" u="none" strike="noStrike" dirty="0">
                <a:solidFill>
                  <a:srgbClr val="337AB7"/>
                </a:solidFill>
                <a:effectLst/>
                <a:highlight>
                  <a:srgbClr val="FFFFFF"/>
                </a:highlight>
                <a:latin typeface="Open Sans" panose="020B0606030504020204" pitchFamily="34" charset="0"/>
                <a:hlinkClick r:id="rId3"/>
              </a:rPr>
              <a:t>§ 576.01(e)(1)(</a:t>
            </a:r>
            <a:r>
              <a:rPr lang="en-US" b="1" i="0" u="none" strike="noStrike" dirty="0" err="1">
                <a:solidFill>
                  <a:srgbClr val="337AB7"/>
                </a:solidFill>
                <a:effectLst/>
                <a:highlight>
                  <a:srgbClr val="FFFFFF"/>
                </a:highlight>
                <a:latin typeface="Open Sans" panose="020B0606030504020204" pitchFamily="34" charset="0"/>
                <a:hlinkClick r:id="rId3"/>
              </a:rPr>
              <a:t>i</a:t>
            </a:r>
            <a:r>
              <a:rPr lang="en-US" b="1" i="0" u="none" strike="noStrike" dirty="0">
                <a:solidFill>
                  <a:srgbClr val="337AB7"/>
                </a:solidFill>
                <a:effectLst/>
                <a:highlight>
                  <a:srgbClr val="FFFFFF"/>
                </a:highlight>
                <a:latin typeface="Open Sans" panose="020B0606030504020204" pitchFamily="34" charset="0"/>
                <a:hlinkClick r:id="rId3"/>
              </a:rPr>
              <a:t>)</a:t>
            </a:r>
            <a:r>
              <a:rPr lang="en-US" b="0" i="0" dirty="0">
                <a:solidFill>
                  <a:srgbClr val="333333"/>
                </a:solidFill>
                <a:effectLst/>
                <a:highlight>
                  <a:srgbClr val="FFFFFF"/>
                </a:highlight>
                <a:latin typeface="Open Sans" panose="020B0606030504020204" pitchFamily="34" charset="0"/>
              </a:rPr>
              <a:t>). </a:t>
            </a:r>
          </a:p>
        </p:txBody>
      </p:sp>
    </p:spTree>
    <p:extLst>
      <p:ext uri="{BB962C8B-B14F-4D97-AF65-F5344CB8AC3E}">
        <p14:creationId xmlns:p14="http://schemas.microsoft.com/office/powerpoint/2010/main" val="371199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8D10-6E5A-8CB7-7D94-A1FAE191BA66}"/>
              </a:ext>
            </a:extLst>
          </p:cNvPr>
          <p:cNvSpPr>
            <a:spLocks noGrp="1"/>
          </p:cNvSpPr>
          <p:nvPr>
            <p:ph type="title"/>
          </p:nvPr>
        </p:nvSpPr>
        <p:spPr/>
        <p:txBody>
          <a:bodyPr/>
          <a:lstStyle/>
          <a:p>
            <a:r>
              <a:rPr lang="en-US" dirty="0"/>
              <a:t>Housing Stability Plan </a:t>
            </a:r>
          </a:p>
        </p:txBody>
      </p:sp>
      <p:sp>
        <p:nvSpPr>
          <p:cNvPr id="3" name="Content Placeholder 2">
            <a:extLst>
              <a:ext uri="{FF2B5EF4-FFF2-40B4-BE49-F238E27FC236}">
                <a16:creationId xmlns:a16="http://schemas.microsoft.com/office/drawing/2014/main" id="{97ACEEF2-D57B-6C71-9138-19FF703B8ED1}"/>
              </a:ext>
            </a:extLst>
          </p:cNvPr>
          <p:cNvSpPr>
            <a:spLocks noGrp="1"/>
          </p:cNvSpPr>
          <p:nvPr>
            <p:ph idx="1"/>
          </p:nvPr>
        </p:nvSpPr>
        <p:spPr/>
        <p:txBody>
          <a:bodyPr>
            <a:normAutofit lnSpcReduction="10000"/>
          </a:bodyPr>
          <a:lstStyle/>
          <a:p>
            <a:r>
              <a:rPr lang="en-US" sz="3200" dirty="0"/>
              <a:t>An action plan must be in place to assist with moving client towards stability and permanent housing</a:t>
            </a:r>
          </a:p>
          <a:p>
            <a:endParaRPr lang="en-US" sz="3200" dirty="0"/>
          </a:p>
          <a:p>
            <a:r>
              <a:rPr lang="en-US" sz="3200" dirty="0"/>
              <a:t>ESG program applicants are required to complete a Housing Stability Plan whiles receiving services, and work towards identified goals. </a:t>
            </a:r>
          </a:p>
          <a:p>
            <a:endParaRPr lang="en-US" sz="3200" dirty="0"/>
          </a:p>
          <a:p>
            <a:r>
              <a:rPr lang="en-US" sz="3200" dirty="0"/>
              <a:t>Final goal is self-sustainability. </a:t>
            </a:r>
          </a:p>
        </p:txBody>
      </p:sp>
    </p:spTree>
    <p:extLst>
      <p:ext uri="{BB962C8B-B14F-4D97-AF65-F5344CB8AC3E}">
        <p14:creationId xmlns:p14="http://schemas.microsoft.com/office/powerpoint/2010/main" val="40206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AD62-0052-D086-7F14-709DF4CDD19D}"/>
              </a:ext>
            </a:extLst>
          </p:cNvPr>
          <p:cNvSpPr>
            <a:spLocks noGrp="1"/>
          </p:cNvSpPr>
          <p:nvPr>
            <p:ph type="ctrTitle"/>
          </p:nvPr>
        </p:nvSpPr>
        <p:spPr/>
        <p:txBody>
          <a:bodyPr>
            <a:normAutofit fontScale="90000"/>
          </a:bodyPr>
          <a:lstStyle/>
          <a:p>
            <a:r>
              <a:rPr lang="en-US" b="1" i="0" cap="all" dirty="0">
                <a:solidFill>
                  <a:srgbClr val="000000"/>
                </a:solidFill>
                <a:effectLst/>
                <a:latin typeface="IBM Plex Serif" panose="020F0502020204030204" pitchFamily="18" charset="0"/>
              </a:rPr>
              <a:t>Housing Services for Property managers</a:t>
            </a:r>
            <a:endParaRPr lang="en-US" dirty="0"/>
          </a:p>
        </p:txBody>
      </p:sp>
      <p:sp>
        <p:nvSpPr>
          <p:cNvPr id="3" name="Subtitle 2">
            <a:extLst>
              <a:ext uri="{FF2B5EF4-FFF2-40B4-BE49-F238E27FC236}">
                <a16:creationId xmlns:a16="http://schemas.microsoft.com/office/drawing/2014/main" id="{7C139A63-0792-56F5-E71E-6B820CF1C9E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25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9E4B-6948-4160-00F4-0A4B392457A1}"/>
              </a:ext>
            </a:extLst>
          </p:cNvPr>
          <p:cNvSpPr>
            <a:spLocks noGrp="1"/>
          </p:cNvSpPr>
          <p:nvPr>
            <p:ph type="title"/>
          </p:nvPr>
        </p:nvSpPr>
        <p:spPr/>
        <p:txBody>
          <a:bodyPr/>
          <a:lstStyle/>
          <a:p>
            <a:r>
              <a:rPr lang="en-US" dirty="0"/>
              <a:t>ESG Funded Agencies 2023</a:t>
            </a:r>
          </a:p>
        </p:txBody>
      </p:sp>
      <p:graphicFrame>
        <p:nvGraphicFramePr>
          <p:cNvPr id="7" name="Content Placeholder 6">
            <a:extLst>
              <a:ext uri="{FF2B5EF4-FFF2-40B4-BE49-F238E27FC236}">
                <a16:creationId xmlns:a16="http://schemas.microsoft.com/office/drawing/2014/main" id="{A174F4E5-43BD-D6E0-4589-479C99179D4A}"/>
              </a:ext>
            </a:extLst>
          </p:cNvPr>
          <p:cNvGraphicFramePr>
            <a:graphicFrameLocks noGrp="1"/>
          </p:cNvGraphicFramePr>
          <p:nvPr>
            <p:ph idx="1"/>
            <p:extLst>
              <p:ext uri="{D42A27DB-BD31-4B8C-83A1-F6EECF244321}">
                <p14:modId xmlns:p14="http://schemas.microsoft.com/office/powerpoint/2010/main" val="1339175970"/>
              </p:ext>
            </p:extLst>
          </p:nvPr>
        </p:nvGraphicFramePr>
        <p:xfrm>
          <a:off x="911254" y="2165449"/>
          <a:ext cx="10515599" cy="4006215"/>
        </p:xfrm>
        <a:graphic>
          <a:graphicData uri="http://schemas.openxmlformats.org/drawingml/2006/table">
            <a:tbl>
              <a:tblPr>
                <a:tableStyleId>{5C22544A-7EE6-4342-B048-85BDC9FD1C3A}</a:tableStyleId>
              </a:tblPr>
              <a:tblGrid>
                <a:gridCol w="3742171">
                  <a:extLst>
                    <a:ext uri="{9D8B030D-6E8A-4147-A177-3AD203B41FA5}">
                      <a16:colId xmlns:a16="http://schemas.microsoft.com/office/drawing/2014/main" val="660237464"/>
                    </a:ext>
                  </a:extLst>
                </a:gridCol>
                <a:gridCol w="1935265">
                  <a:extLst>
                    <a:ext uri="{9D8B030D-6E8A-4147-A177-3AD203B41FA5}">
                      <a16:colId xmlns:a16="http://schemas.microsoft.com/office/drawing/2014/main" val="1380651938"/>
                    </a:ext>
                  </a:extLst>
                </a:gridCol>
                <a:gridCol w="3243207">
                  <a:extLst>
                    <a:ext uri="{9D8B030D-6E8A-4147-A177-3AD203B41FA5}">
                      <a16:colId xmlns:a16="http://schemas.microsoft.com/office/drawing/2014/main" val="2367846343"/>
                    </a:ext>
                  </a:extLst>
                </a:gridCol>
                <a:gridCol w="1594956">
                  <a:extLst>
                    <a:ext uri="{9D8B030D-6E8A-4147-A177-3AD203B41FA5}">
                      <a16:colId xmlns:a16="http://schemas.microsoft.com/office/drawing/2014/main" val="1274464854"/>
                    </a:ext>
                  </a:extLst>
                </a:gridCol>
              </a:tblGrid>
              <a:tr h="190500">
                <a:tc>
                  <a:txBody>
                    <a:bodyPr/>
                    <a:lstStyle/>
                    <a:p>
                      <a:pPr algn="l" fontAlgn="b"/>
                      <a:r>
                        <a:rPr lang="en-US" sz="1100" b="1" u="none" strike="noStrike" dirty="0">
                          <a:effectLst/>
                        </a:rPr>
                        <a:t> Agency</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Contact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Email Address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r>
                        <a:rPr lang="en-US" sz="1100" b="1" u="none" strike="noStrike" dirty="0">
                          <a:effectLst/>
                        </a:rPr>
                        <a:t>Funded Amount</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8485066"/>
                  </a:ext>
                </a:extLst>
              </a:tr>
              <a:tr h="190500">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9683637"/>
                  </a:ext>
                </a:extLst>
              </a:tr>
              <a:tr h="190500">
                <a:tc>
                  <a:txBody>
                    <a:bodyPr/>
                    <a:lstStyle/>
                    <a:p>
                      <a:pPr algn="l" fontAlgn="b"/>
                      <a:r>
                        <a:rPr lang="en-US" sz="1100" u="none" strike="noStrike">
                          <a:effectLst/>
                        </a:rPr>
                        <a:t>ASC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601.450.4286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hlinkClick r:id="rId2"/>
                        </a:rPr>
                        <a:t>asc@ascms.org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$83,507.00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7723720"/>
                  </a:ext>
                </a:extLst>
              </a:tr>
              <a:tr h="190500">
                <a:tc>
                  <a:txBody>
                    <a:bodyPr/>
                    <a:lstStyle/>
                    <a:p>
                      <a:pPr algn="l" fontAlgn="b"/>
                      <a:r>
                        <a:rPr lang="en-US" sz="1100" u="none" strike="noStrike">
                          <a:effectLst/>
                        </a:rPr>
                        <a:t>Baack Bay Mission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228.432.0301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hlinkClick r:id="rId3"/>
                        </a:rPr>
                        <a:t>jpennington@thebackbaymission.org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$142,469.30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2648652"/>
                  </a:ext>
                </a:extLst>
              </a:tr>
              <a:tr h="190500">
                <a:tc>
                  <a:txBody>
                    <a:bodyPr/>
                    <a:lstStyle/>
                    <a:p>
                      <a:pPr algn="l" fontAlgn="b"/>
                      <a:r>
                        <a:rPr lang="en-US" sz="1100" u="none" strike="noStrike" dirty="0">
                          <a:effectLst/>
                        </a:rPr>
                        <a:t>Care Lodge DV Shelter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601.693.4673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hlinkClick r:id="rId4"/>
                        </a:rPr>
                        <a:t>executivedirector@carelodge.com</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$39,943.00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2983018"/>
                  </a:ext>
                </a:extLst>
              </a:tr>
              <a:tr h="190500">
                <a:tc>
                  <a:txBody>
                    <a:bodyPr/>
                    <a:lstStyle/>
                    <a:p>
                      <a:pPr algn="l" fontAlgn="b"/>
                      <a:r>
                        <a:rPr lang="en-US" sz="1100" u="none" strike="noStrike">
                          <a:effectLst/>
                        </a:rPr>
                        <a:t>Center for Violence Prevention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601.932.4198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hlinkClick r:id="rId5"/>
                        </a:rPr>
                        <a:t>smiddleton@mscvp.org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$83,778.00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8813786"/>
                  </a:ext>
                </a:extLst>
              </a:tr>
              <a:tr h="190500">
                <a:tc>
                  <a:txBody>
                    <a:bodyPr/>
                    <a:lstStyle/>
                    <a:p>
                      <a:pPr algn="l" fontAlgn="b"/>
                      <a:r>
                        <a:rPr lang="en-US" sz="1100" u="none" strike="noStrike">
                          <a:effectLst/>
                        </a:rPr>
                        <a:t>Christians In Action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601.346.7119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dirty="0">
                          <a:effectLst/>
                          <a:hlinkClick r:id="rId6"/>
                        </a:rPr>
                        <a:t>jwilder@christiansinactionms.com</a:t>
                      </a:r>
                      <a:endParaRPr lang="en-US" sz="1100" b="0" i="0" u="sng" strike="noStrike" dirty="0">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$64,672.00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6829892"/>
                  </a:ext>
                </a:extLst>
              </a:tr>
              <a:tr h="190500">
                <a:tc>
                  <a:txBody>
                    <a:bodyPr/>
                    <a:lstStyle/>
                    <a:p>
                      <a:pPr algn="l" fontAlgn="b"/>
                      <a:r>
                        <a:rPr lang="en-US" sz="1100" u="none" strike="noStrike" dirty="0">
                          <a:effectLst/>
                        </a:rPr>
                        <a:t>Community Care Network</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228.219.2987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hlinkClick r:id="rId7"/>
                        </a:rPr>
                        <a:t>diane@communitycarenetwork.org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$161,056.00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7317484"/>
                  </a:ext>
                </a:extLst>
              </a:tr>
              <a:tr h="190500">
                <a:tc>
                  <a:txBody>
                    <a:bodyPr/>
                    <a:lstStyle/>
                    <a:p>
                      <a:pPr algn="l" fontAlgn="b"/>
                      <a:r>
                        <a:rPr lang="en-US" sz="1100" u="none" strike="noStrike">
                          <a:effectLst/>
                        </a:rPr>
                        <a:t>Community Counseling Services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601.613.1240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dirty="0">
                          <a:effectLst/>
                        </a:rPr>
                        <a:t>kwald@ccsms.org</a:t>
                      </a:r>
                      <a:endParaRPr lang="en-US" sz="1100" b="0" i="0" u="sng" strike="noStrike" dirty="0">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$195,056.00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6837199"/>
                  </a:ext>
                </a:extLst>
              </a:tr>
              <a:tr h="190500">
                <a:tc>
                  <a:txBody>
                    <a:bodyPr/>
                    <a:lstStyle/>
                    <a:p>
                      <a:pPr algn="l" fontAlgn="b"/>
                      <a:r>
                        <a:rPr lang="en-US" sz="1100" u="none" strike="noStrike">
                          <a:effectLst/>
                        </a:rPr>
                        <a:t>Community Development Inc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601.788.2599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hlinkClick r:id="rId8"/>
                        </a:rPr>
                        <a:t>ohibbler@juno.com</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$123,190.00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0657090"/>
                  </a:ext>
                </a:extLst>
              </a:tr>
              <a:tr h="190500">
                <a:tc>
                  <a:txBody>
                    <a:bodyPr/>
                    <a:lstStyle/>
                    <a:p>
                      <a:pPr algn="l" fontAlgn="b"/>
                      <a:r>
                        <a:rPr lang="en-US" sz="1100" u="none" strike="noStrike">
                          <a:effectLst/>
                        </a:rPr>
                        <a:t>Domestic Abuse Family Shelter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601.915.3237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rPr>
                        <a:t>rebecca@domesticabusefs.org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$40,068.00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2518155"/>
                  </a:ext>
                </a:extLst>
              </a:tr>
              <a:tr h="190500">
                <a:tc>
                  <a:txBody>
                    <a:bodyPr/>
                    <a:lstStyle/>
                    <a:p>
                      <a:pPr algn="l" fontAlgn="b"/>
                      <a:r>
                        <a:rPr lang="en-US" sz="1100" u="none" strike="noStrike">
                          <a:effectLst/>
                        </a:rPr>
                        <a:t>Grace House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601.353.1038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rPr>
                        <a:t>showard@gracehousems.org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$324,120.00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4240447"/>
                  </a:ext>
                </a:extLst>
              </a:tr>
              <a:tr h="190500">
                <a:tc>
                  <a:txBody>
                    <a:bodyPr/>
                    <a:lstStyle/>
                    <a:p>
                      <a:pPr algn="l" fontAlgn="b"/>
                      <a:r>
                        <a:rPr lang="en-US" sz="1100" u="none" strike="noStrike">
                          <a:effectLst/>
                        </a:rPr>
                        <a:t>Gulf Coast Center for Nonviolence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228.436.3809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hlinkClick r:id="rId9"/>
                        </a:rPr>
                        <a:t>sriley@gcwcfn.org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$164,696.00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2431477"/>
                  </a:ext>
                </a:extLst>
              </a:tr>
              <a:tr h="190500">
                <a:tc>
                  <a:txBody>
                    <a:bodyPr/>
                    <a:lstStyle/>
                    <a:p>
                      <a:pPr algn="l" fontAlgn="b"/>
                      <a:r>
                        <a:rPr lang="en-US" sz="1100" u="none" strike="noStrike">
                          <a:effectLst/>
                        </a:rPr>
                        <a:t>Hancock Resource Center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228.463.8887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hlinkClick r:id="rId10"/>
                        </a:rPr>
                        <a:t>rrhodes@hancockhrc.org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281,828.00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9473811"/>
                  </a:ext>
                </a:extLst>
              </a:tr>
              <a:tr h="190500">
                <a:tc>
                  <a:txBody>
                    <a:bodyPr/>
                    <a:lstStyle/>
                    <a:p>
                      <a:pPr algn="l" fontAlgn="b"/>
                      <a:r>
                        <a:rPr lang="en-US" sz="1100" u="none" strike="noStrike">
                          <a:effectLst/>
                        </a:rPr>
                        <a:t>Multi County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601.483.3843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hlinkClick r:id="rId11"/>
                        </a:rPr>
                        <a:t>rcollier@multicountycsa.org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$62,386.70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1887413"/>
                  </a:ext>
                </a:extLst>
              </a:tr>
              <a:tr h="190500">
                <a:tc>
                  <a:txBody>
                    <a:bodyPr/>
                    <a:lstStyle/>
                    <a:p>
                      <a:pPr algn="l" fontAlgn="b"/>
                      <a:r>
                        <a:rPr lang="en-US" sz="1100" u="none" strike="noStrike">
                          <a:effectLst/>
                        </a:rPr>
                        <a:t>S.A.F.E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662.841.9138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hlinkClick r:id="rId12"/>
                        </a:rPr>
                        <a:t>zshanks@safeshelter.net</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$126,274.00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3177505"/>
                  </a:ext>
                </a:extLst>
              </a:tr>
              <a:tr h="142875">
                <a:tc>
                  <a:txBody>
                    <a:bodyPr/>
                    <a:lstStyle/>
                    <a:p>
                      <a:pPr algn="l" fontAlgn="b"/>
                      <a:r>
                        <a:rPr lang="en-US" sz="1100" u="none" strike="noStrike">
                          <a:effectLst/>
                        </a:rPr>
                        <a:t>Stewpot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601.353.2759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$165,261.00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3423107"/>
                  </a:ext>
                </a:extLst>
              </a:tr>
              <a:tr h="200025">
                <a:tc>
                  <a:txBody>
                    <a:bodyPr/>
                    <a:lstStyle/>
                    <a:p>
                      <a:pPr algn="l" fontAlgn="b"/>
                      <a:r>
                        <a:rPr lang="en-US" sz="1100" u="none" strike="noStrike">
                          <a:effectLst/>
                        </a:rPr>
                        <a:t>WWISCAA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662.332.4404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a:effectLst/>
                          <a:hlinkClick r:id="rId13"/>
                        </a:rPr>
                        <a:t>jcwilli@wwiscaa.org</a:t>
                      </a:r>
                      <a:endParaRPr lang="en-US" sz="1100" b="0" i="0" u="sng" strike="noStrike">
                        <a:solidFill>
                          <a:srgbClr val="0563C1"/>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$163,111.00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3555935"/>
                  </a:ext>
                </a:extLst>
              </a:tr>
              <a:tr h="190500">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$2,221,416.00 </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3821076"/>
                  </a:ext>
                </a:extLst>
              </a:tr>
              <a:tr h="190500">
                <a:tc>
                  <a:txBody>
                    <a:bodyPr/>
                    <a:lstStyle/>
                    <a:p>
                      <a:pPr algn="l" fontAlgn="b"/>
                      <a:r>
                        <a:rPr lang="en-US" sz="1100" u="none" strike="noStrike">
                          <a:effectLst/>
                        </a:rPr>
                        <a:t>Admin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         120,000.00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5250438"/>
                  </a:ext>
                </a:extLst>
              </a:tr>
              <a:tr h="200025">
                <a:tc>
                  <a:txBody>
                    <a:bodyPr/>
                    <a:lstStyle/>
                    <a:p>
                      <a:pPr algn="l" fontAlgn="b"/>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$2,341,416.00 </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7314866"/>
                  </a:ext>
                </a:extLst>
              </a:tr>
            </a:tbl>
          </a:graphicData>
        </a:graphic>
      </p:graphicFrame>
    </p:spTree>
    <p:extLst>
      <p:ext uri="{BB962C8B-B14F-4D97-AF65-F5344CB8AC3E}">
        <p14:creationId xmlns:p14="http://schemas.microsoft.com/office/powerpoint/2010/main" val="142320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3B4F-8D2E-C9B3-A925-639D01B0EC25}"/>
              </a:ext>
            </a:extLst>
          </p:cNvPr>
          <p:cNvSpPr>
            <a:spLocks noGrp="1"/>
          </p:cNvSpPr>
          <p:nvPr>
            <p:ph type="title"/>
          </p:nvPr>
        </p:nvSpPr>
        <p:spPr/>
        <p:txBody>
          <a:bodyPr/>
          <a:lstStyle/>
          <a:p>
            <a:r>
              <a:rPr lang="en-US"/>
              <a:t>Domestic Violence Resources </a:t>
            </a:r>
            <a:endParaRPr lang="en-US" dirty="0"/>
          </a:p>
        </p:txBody>
      </p:sp>
      <p:sp>
        <p:nvSpPr>
          <p:cNvPr id="3" name="Content Placeholder 2">
            <a:extLst>
              <a:ext uri="{FF2B5EF4-FFF2-40B4-BE49-F238E27FC236}">
                <a16:creationId xmlns:a16="http://schemas.microsoft.com/office/drawing/2014/main" id="{B11686EA-6261-4316-93D2-59F841399CDA}"/>
              </a:ext>
            </a:extLst>
          </p:cNvPr>
          <p:cNvSpPr>
            <a:spLocks noGrp="1"/>
          </p:cNvSpPr>
          <p:nvPr>
            <p:ph sz="half" idx="1"/>
          </p:nvPr>
        </p:nvSpPr>
        <p:spPr>
          <a:xfrm>
            <a:off x="838199" y="2213361"/>
            <a:ext cx="5502215" cy="3963601"/>
          </a:xfrm>
        </p:spPr>
        <p:txBody>
          <a:bodyPr/>
          <a:lstStyle/>
          <a:p>
            <a:r>
              <a:rPr lang="en-US" dirty="0"/>
              <a:t>Individuals fleeing or attempting to flee a DV situation qualifies for homeless services. </a:t>
            </a:r>
          </a:p>
          <a:p>
            <a:endParaRPr lang="en-US" dirty="0"/>
          </a:p>
          <a:p>
            <a:r>
              <a:rPr lang="en-US" dirty="0"/>
              <a:t>National Domestic Violence                          Hotline </a:t>
            </a:r>
            <a:r>
              <a:rPr lang="en-US" dirty="0">
                <a:solidFill>
                  <a:srgbClr val="FF0000"/>
                </a:solidFill>
              </a:rPr>
              <a:t>1-800-799-7233</a:t>
            </a:r>
          </a:p>
        </p:txBody>
      </p:sp>
      <p:pic>
        <p:nvPicPr>
          <p:cNvPr id="5" name="Content Placeholder 4">
            <a:extLst>
              <a:ext uri="{FF2B5EF4-FFF2-40B4-BE49-F238E27FC236}">
                <a16:creationId xmlns:a16="http://schemas.microsoft.com/office/drawing/2014/main" id="{AA9CD526-6E57-BADC-F810-A1F7835042B0}"/>
              </a:ext>
            </a:extLst>
          </p:cNvPr>
          <p:cNvPicPr>
            <a:picLocks noGrp="1" noChangeAspect="1"/>
          </p:cNvPicPr>
          <p:nvPr>
            <p:ph sz="half" idx="2"/>
          </p:nvPr>
        </p:nvPicPr>
        <p:blipFill>
          <a:blip r:embed="rId2"/>
          <a:stretch>
            <a:fillRect/>
          </a:stretch>
        </p:blipFill>
        <p:spPr>
          <a:xfrm>
            <a:off x="6589144" y="1757114"/>
            <a:ext cx="4853938" cy="4557872"/>
          </a:xfrm>
          <a:prstGeom prst="rect">
            <a:avLst/>
          </a:prstGeom>
        </p:spPr>
      </p:pic>
    </p:spTree>
    <p:extLst>
      <p:ext uri="{BB962C8B-B14F-4D97-AF65-F5344CB8AC3E}">
        <p14:creationId xmlns:p14="http://schemas.microsoft.com/office/powerpoint/2010/main" val="3509664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0135-B9C4-59F9-6151-982C96AB6772}"/>
              </a:ext>
            </a:extLst>
          </p:cNvPr>
          <p:cNvSpPr>
            <a:spLocks noGrp="1"/>
          </p:cNvSpPr>
          <p:nvPr>
            <p:ph type="title"/>
          </p:nvPr>
        </p:nvSpPr>
        <p:spPr/>
        <p:txBody>
          <a:bodyPr/>
          <a:lstStyle/>
          <a:p>
            <a:r>
              <a:rPr lang="en-US" dirty="0"/>
              <a:t>ESG RECAP</a:t>
            </a:r>
          </a:p>
        </p:txBody>
      </p:sp>
      <p:sp>
        <p:nvSpPr>
          <p:cNvPr id="3" name="Content Placeholder 2">
            <a:extLst>
              <a:ext uri="{FF2B5EF4-FFF2-40B4-BE49-F238E27FC236}">
                <a16:creationId xmlns:a16="http://schemas.microsoft.com/office/drawing/2014/main" id="{7974D271-9DE3-6362-D673-AD2994066116}"/>
              </a:ext>
            </a:extLst>
          </p:cNvPr>
          <p:cNvSpPr>
            <a:spLocks noGrp="1"/>
          </p:cNvSpPr>
          <p:nvPr>
            <p:ph idx="1"/>
          </p:nvPr>
        </p:nvSpPr>
        <p:spPr/>
        <p:txBody>
          <a:bodyPr/>
          <a:lstStyle/>
          <a:p>
            <a:pPr marL="0" indent="0" algn="l">
              <a:buNone/>
            </a:pPr>
            <a:r>
              <a:rPr lang="en-US" b="1" i="0" dirty="0">
                <a:solidFill>
                  <a:srgbClr val="333333"/>
                </a:solidFill>
                <a:effectLst/>
                <a:highlight>
                  <a:srgbClr val="FFFFFF"/>
                </a:highlight>
                <a:latin typeface="Open Sans" panose="020B0606030504020204" pitchFamily="34" charset="0"/>
              </a:rPr>
              <a:t>Which ESG program component(s) can serve people at risk of homelessness?</a:t>
            </a:r>
          </a:p>
          <a:p>
            <a:pPr marL="0" indent="0" algn="l">
              <a:buNone/>
            </a:pPr>
            <a:endParaRPr lang="en-US" b="1" i="0" dirty="0">
              <a:solidFill>
                <a:srgbClr val="333333"/>
              </a:solidFill>
              <a:effectLst/>
              <a:highlight>
                <a:srgbClr val="FFFFFF"/>
              </a:highlight>
              <a:latin typeface="Open Sans" panose="020B0606030504020204" pitchFamily="34" charset="0"/>
            </a:endParaRPr>
          </a:p>
          <a:p>
            <a:pPr algn="l"/>
            <a:r>
              <a:rPr lang="en-US" b="0" i="0" dirty="0">
                <a:solidFill>
                  <a:srgbClr val="333333"/>
                </a:solidFill>
                <a:effectLst/>
                <a:latin typeface="Open Sans" panose="020B0606030504020204" pitchFamily="34" charset="0"/>
              </a:rPr>
              <a:t>A. Homelessness Prevention</a:t>
            </a:r>
          </a:p>
          <a:p>
            <a:pPr algn="l"/>
            <a:r>
              <a:rPr lang="en-US" b="0" i="0" dirty="0">
                <a:solidFill>
                  <a:srgbClr val="333333"/>
                </a:solidFill>
                <a:effectLst/>
                <a:latin typeface="Open Sans" panose="020B0606030504020204" pitchFamily="34" charset="0"/>
              </a:rPr>
              <a:t>B. Homelessness Prevention and Rapid Re-Housing</a:t>
            </a:r>
          </a:p>
          <a:p>
            <a:pPr algn="l"/>
            <a:r>
              <a:rPr lang="en-US" b="0" i="0" dirty="0">
                <a:solidFill>
                  <a:srgbClr val="333333"/>
                </a:solidFill>
                <a:effectLst/>
                <a:latin typeface="Open Sans" panose="020B0606030504020204" pitchFamily="34" charset="0"/>
              </a:rPr>
              <a:t>C. Street Outreach</a:t>
            </a:r>
          </a:p>
          <a:p>
            <a:pPr algn="l"/>
            <a:r>
              <a:rPr lang="en-US" b="0" i="0" dirty="0">
                <a:solidFill>
                  <a:srgbClr val="333333"/>
                </a:solidFill>
                <a:effectLst/>
                <a:latin typeface="Open Sans" panose="020B0606030504020204" pitchFamily="34" charset="0"/>
              </a:rPr>
              <a:t>D. Emergency Shelter</a:t>
            </a:r>
          </a:p>
          <a:p>
            <a:pPr marL="0" indent="0">
              <a:buNone/>
            </a:pPr>
            <a:endParaRPr lang="en-US" dirty="0"/>
          </a:p>
        </p:txBody>
      </p:sp>
    </p:spTree>
    <p:extLst>
      <p:ext uri="{BB962C8B-B14F-4D97-AF65-F5344CB8AC3E}">
        <p14:creationId xmlns:p14="http://schemas.microsoft.com/office/powerpoint/2010/main" val="4075210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4F8560-CBB0-5C93-F7D7-ED04A4EE7187}"/>
              </a:ext>
            </a:extLst>
          </p:cNvPr>
          <p:cNvSpPr>
            <a:spLocks noGrp="1"/>
          </p:cNvSpPr>
          <p:nvPr>
            <p:ph idx="1"/>
          </p:nvPr>
        </p:nvSpPr>
        <p:spPr>
          <a:xfrm>
            <a:off x="838200" y="1636007"/>
            <a:ext cx="10515600" cy="4051004"/>
          </a:xfrm>
        </p:spPr>
        <p:txBody>
          <a:bodyPr/>
          <a:lstStyle/>
          <a:p>
            <a:r>
              <a:rPr lang="en-US" sz="3200" b="1" i="0" dirty="0">
                <a:solidFill>
                  <a:srgbClr val="333333"/>
                </a:solidFill>
                <a:effectLst/>
                <a:latin typeface="Open Sans" panose="020B0606030504020204" pitchFamily="34" charset="0"/>
              </a:rPr>
              <a:t>A. Homelessness Prevention</a:t>
            </a:r>
          </a:p>
          <a:p>
            <a:endParaRPr lang="en-US" b="0" i="0" dirty="0">
              <a:solidFill>
                <a:srgbClr val="333333"/>
              </a:solidFill>
              <a:effectLst/>
              <a:latin typeface="Open Sans" panose="020B0606030504020204" pitchFamily="34" charset="0"/>
            </a:endParaRPr>
          </a:p>
          <a:p>
            <a:pPr marL="457200" lvl="1" indent="0">
              <a:buNone/>
            </a:pPr>
            <a:r>
              <a:rPr lang="en-US" b="1" i="0" dirty="0">
                <a:solidFill>
                  <a:srgbClr val="333333"/>
                </a:solidFill>
                <a:effectLst/>
                <a:latin typeface="Open Sans" panose="020B0606030504020204" pitchFamily="34" charset="0"/>
              </a:rPr>
              <a:t>“A. Homelessness Prevention” is correct. Under the Homelessness Prevention program component, program participants who are “at risk of homelessness” under Category 2 of the Homeless definition in </a:t>
            </a:r>
            <a:r>
              <a:rPr lang="en-US" b="1" i="0" u="none" strike="noStrike" dirty="0">
                <a:solidFill>
                  <a:srgbClr val="337AB7"/>
                </a:solidFill>
                <a:effectLst/>
                <a:latin typeface="Open Sans" panose="020B0606030504020204" pitchFamily="34" charset="0"/>
                <a:hlinkClick r:id="rId2"/>
              </a:rPr>
              <a:t>§ 576.2 of the ESG Program Interim Rule</a:t>
            </a:r>
            <a:r>
              <a:rPr lang="en-US" b="1" i="0" dirty="0">
                <a:solidFill>
                  <a:srgbClr val="333333"/>
                </a:solidFill>
                <a:effectLst/>
                <a:latin typeface="Open Sans" panose="020B0606030504020204" pitchFamily="34" charset="0"/>
              </a:rPr>
              <a:t>, are eligible to receive Homelessness Prevention funded assistance.</a:t>
            </a:r>
            <a:endParaRPr lang="en-US" dirty="0"/>
          </a:p>
        </p:txBody>
      </p:sp>
    </p:spTree>
    <p:extLst>
      <p:ext uri="{BB962C8B-B14F-4D97-AF65-F5344CB8AC3E}">
        <p14:creationId xmlns:p14="http://schemas.microsoft.com/office/powerpoint/2010/main" val="261959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8A19A7-B2C4-EFD4-1498-394C03594829}"/>
              </a:ext>
            </a:extLst>
          </p:cNvPr>
          <p:cNvSpPr>
            <a:spLocks noGrp="1"/>
          </p:cNvSpPr>
          <p:nvPr>
            <p:ph idx="1"/>
          </p:nvPr>
        </p:nvSpPr>
        <p:spPr>
          <a:xfrm>
            <a:off x="838200" y="1403498"/>
            <a:ext cx="10515600" cy="4051004"/>
          </a:xfrm>
        </p:spPr>
        <p:txBody>
          <a:bodyPr/>
          <a:lstStyle/>
          <a:p>
            <a:r>
              <a:rPr lang="en-US" sz="3200" b="1" i="0" dirty="0">
                <a:solidFill>
                  <a:srgbClr val="333333"/>
                </a:solidFill>
                <a:effectLst/>
                <a:highlight>
                  <a:srgbClr val="FFFFFF"/>
                </a:highlight>
                <a:latin typeface="Open Sans" panose="020B0606030504020204" pitchFamily="34" charset="0"/>
              </a:rPr>
              <a:t>True or False: HUD recommends targeting more ESG funding to the Rapid Re-housing component than to the Homelessness Prevention component.</a:t>
            </a:r>
          </a:p>
          <a:p>
            <a:endParaRPr lang="en-US" dirty="0"/>
          </a:p>
          <a:p>
            <a:pPr algn="l"/>
            <a:r>
              <a:rPr lang="en-US" b="0" i="0" dirty="0">
                <a:solidFill>
                  <a:srgbClr val="333333"/>
                </a:solidFill>
                <a:effectLst/>
                <a:latin typeface="Open Sans" panose="020B0606030504020204" pitchFamily="34" charset="0"/>
              </a:rPr>
              <a:t>A. True</a:t>
            </a:r>
          </a:p>
          <a:p>
            <a:pPr algn="l"/>
            <a:r>
              <a:rPr lang="en-US" b="0" i="0" dirty="0">
                <a:solidFill>
                  <a:srgbClr val="333333"/>
                </a:solidFill>
                <a:effectLst/>
                <a:latin typeface="Open Sans" panose="020B0606030504020204" pitchFamily="34" charset="0"/>
              </a:rPr>
              <a:t>B. False</a:t>
            </a:r>
          </a:p>
          <a:p>
            <a:endParaRPr lang="en-US" dirty="0"/>
          </a:p>
        </p:txBody>
      </p:sp>
    </p:spTree>
    <p:extLst>
      <p:ext uri="{BB962C8B-B14F-4D97-AF65-F5344CB8AC3E}">
        <p14:creationId xmlns:p14="http://schemas.microsoft.com/office/powerpoint/2010/main" val="730954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0D589A-DFCB-1341-4BFF-02D4CCCD6216}"/>
              </a:ext>
            </a:extLst>
          </p:cNvPr>
          <p:cNvSpPr>
            <a:spLocks noGrp="1"/>
          </p:cNvSpPr>
          <p:nvPr>
            <p:ph idx="1"/>
          </p:nvPr>
        </p:nvSpPr>
        <p:spPr/>
        <p:txBody>
          <a:bodyPr/>
          <a:lstStyle/>
          <a:p>
            <a:r>
              <a:rPr lang="en-US" sz="3200" b="1" i="0" dirty="0">
                <a:solidFill>
                  <a:srgbClr val="333333"/>
                </a:solidFill>
                <a:effectLst/>
                <a:latin typeface="Open Sans" panose="020B0606030504020204" pitchFamily="34" charset="0"/>
              </a:rPr>
              <a:t>A. True</a:t>
            </a:r>
          </a:p>
          <a:p>
            <a:pPr lvl="1"/>
            <a:endParaRPr lang="en-US" b="1" i="0" dirty="0">
              <a:solidFill>
                <a:srgbClr val="333333"/>
              </a:solidFill>
              <a:effectLst/>
              <a:latin typeface="Open Sans" panose="020B0606030504020204" pitchFamily="34" charset="0"/>
            </a:endParaRPr>
          </a:p>
          <a:p>
            <a:pPr lvl="1"/>
            <a:r>
              <a:rPr lang="en-US" b="1" i="0" dirty="0">
                <a:solidFill>
                  <a:srgbClr val="333333"/>
                </a:solidFill>
                <a:effectLst/>
                <a:latin typeface="Open Sans" panose="020B0606030504020204" pitchFamily="34" charset="0"/>
              </a:rPr>
              <a:t>“True” is correct. Best practices and research demonstrate that RRH has had a greater impact on reducing homelessness in communities, as opposed to Homelessness Prevention which is more difficult to target strategically.</a:t>
            </a:r>
            <a:endParaRPr lang="en-US" dirty="0"/>
          </a:p>
        </p:txBody>
      </p:sp>
    </p:spTree>
    <p:extLst>
      <p:ext uri="{BB962C8B-B14F-4D97-AF65-F5344CB8AC3E}">
        <p14:creationId xmlns:p14="http://schemas.microsoft.com/office/powerpoint/2010/main" val="2711205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B173-5BB0-EFC8-B993-1C22C1BFC3BC}"/>
              </a:ext>
            </a:extLst>
          </p:cNvPr>
          <p:cNvSpPr>
            <a:spLocks noGrp="1"/>
          </p:cNvSpPr>
          <p:nvPr>
            <p:ph type="ctrTitle"/>
          </p:nvPr>
        </p:nvSpPr>
        <p:spPr>
          <a:xfrm>
            <a:off x="1448499" y="4081854"/>
            <a:ext cx="9144000" cy="1852371"/>
          </a:xfrm>
        </p:spPr>
        <p:txBody>
          <a:bodyPr>
            <a:normAutofit fontScale="90000"/>
          </a:bodyPr>
          <a:lstStyle/>
          <a:p>
            <a:r>
              <a:rPr lang="en-US" dirty="0"/>
              <a:t>Resources for MAOI properties and SMI individuals: CHOICE</a:t>
            </a:r>
          </a:p>
        </p:txBody>
      </p:sp>
    </p:spTree>
    <p:extLst>
      <p:ext uri="{BB962C8B-B14F-4D97-AF65-F5344CB8AC3E}">
        <p14:creationId xmlns:p14="http://schemas.microsoft.com/office/powerpoint/2010/main" val="2768111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E4F1-B582-0CE2-77BF-54FD38A20A6A}"/>
              </a:ext>
            </a:extLst>
          </p:cNvPr>
          <p:cNvSpPr>
            <a:spLocks noGrp="1"/>
          </p:cNvSpPr>
          <p:nvPr>
            <p:ph type="title"/>
          </p:nvPr>
        </p:nvSpPr>
        <p:spPr/>
        <p:txBody>
          <a:bodyPr/>
          <a:lstStyle/>
          <a:p>
            <a:r>
              <a:rPr lang="en-US" b="1" dirty="0"/>
              <a:t>CHOICE</a:t>
            </a:r>
          </a:p>
        </p:txBody>
      </p:sp>
      <p:sp>
        <p:nvSpPr>
          <p:cNvPr id="3" name="Content Placeholder 2">
            <a:extLst>
              <a:ext uri="{FF2B5EF4-FFF2-40B4-BE49-F238E27FC236}">
                <a16:creationId xmlns:a16="http://schemas.microsoft.com/office/drawing/2014/main" id="{DB038F9B-A7D2-EB7A-0D45-CA55539A15F8}"/>
              </a:ext>
            </a:extLst>
          </p:cNvPr>
          <p:cNvSpPr>
            <a:spLocks noGrp="1"/>
          </p:cNvSpPr>
          <p:nvPr>
            <p:ph idx="1"/>
          </p:nvPr>
        </p:nvSpPr>
        <p:spPr/>
        <p:txBody>
          <a:bodyPr/>
          <a:lstStyle/>
          <a:p>
            <a:r>
              <a:rPr lang="en-US" b="0" i="0" dirty="0">
                <a:solidFill>
                  <a:srgbClr val="4E4E50"/>
                </a:solidFill>
                <a:effectLst/>
                <a:latin typeface="wfont_9cd317_a944fa5510234681abfe519713773bbf"/>
              </a:rPr>
              <a:t>The CHOICE Program works collaboratively with the Mississippi Department of Health, Mississippi’s Community Mental Health Centers, and Mississippi Home Cooperation to provide intensive case management and temporary rental assistance to make housing affordable throughout the state of Mississippi for individuals with serious mental illness.</a:t>
            </a:r>
            <a:endParaRPr lang="en-US" dirty="0"/>
          </a:p>
        </p:txBody>
      </p:sp>
    </p:spTree>
    <p:extLst>
      <p:ext uri="{BB962C8B-B14F-4D97-AF65-F5344CB8AC3E}">
        <p14:creationId xmlns:p14="http://schemas.microsoft.com/office/powerpoint/2010/main" val="166405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683F-C6AF-DEC1-08BE-834862B7C3BC}"/>
              </a:ext>
            </a:extLst>
          </p:cNvPr>
          <p:cNvSpPr>
            <a:spLocks noGrp="1"/>
          </p:cNvSpPr>
          <p:nvPr>
            <p:ph type="title"/>
          </p:nvPr>
        </p:nvSpPr>
        <p:spPr/>
        <p:txBody>
          <a:bodyPr/>
          <a:lstStyle/>
          <a:p>
            <a:r>
              <a:rPr lang="en-US" b="1" dirty="0"/>
              <a:t>Choice Eligibility </a:t>
            </a:r>
          </a:p>
        </p:txBody>
      </p:sp>
      <p:sp>
        <p:nvSpPr>
          <p:cNvPr id="3" name="Content Placeholder 2">
            <a:extLst>
              <a:ext uri="{FF2B5EF4-FFF2-40B4-BE49-F238E27FC236}">
                <a16:creationId xmlns:a16="http://schemas.microsoft.com/office/drawing/2014/main" id="{79B6C5FA-3EB2-EBB9-94E5-0C154739F992}"/>
              </a:ext>
            </a:extLst>
          </p:cNvPr>
          <p:cNvSpPr>
            <a:spLocks noGrp="1"/>
          </p:cNvSpPr>
          <p:nvPr>
            <p:ph idx="1"/>
          </p:nvPr>
        </p:nvSpPr>
        <p:spPr/>
        <p:txBody>
          <a:bodyPr>
            <a:normAutofit fontScale="92500" lnSpcReduction="20000"/>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CHOICE provides rental assistance to make housing affordable for individuals with serious mental illness (SMI). Eligible applicants are individuals with an SMI diagnosis who are unstably housed because they:</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Are being discharged from a state psychiatric hospital after a stay of more than 90 days; or a nursing home facility, or intermediate care facility for individuals with intellectual disabilities after a stay of more than 90 days;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spcBef>
                <a:spcPts val="0"/>
              </a:spcBef>
              <a:spcAft>
                <a:spcPts val="0"/>
              </a:spcAft>
            </a:pPr>
            <a:r>
              <a:rPr lang="en-US" sz="2800" b="1" dirty="0">
                <a:effectLst/>
                <a:latin typeface="Times New Roman" panose="02020603050405020304" pitchFamily="18" charset="0"/>
                <a:ea typeface="Times New Roman" panose="02020603050405020304" pitchFamily="18" charset="0"/>
              </a:rPr>
              <a:t>OR</a:t>
            </a:r>
            <a:endParaRPr lang="en-US" sz="20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Have been discharged from a state psychiatric hospital within the last two years;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spcBef>
                <a:spcPts val="0"/>
              </a:spcBef>
              <a:spcAft>
                <a:spcPts val="0"/>
              </a:spcAft>
            </a:pPr>
            <a:r>
              <a:rPr lang="en-US" sz="2800" b="1" dirty="0">
                <a:effectLst/>
                <a:latin typeface="Times New Roman" panose="02020603050405020304" pitchFamily="18" charset="0"/>
                <a:ea typeface="Times New Roman" panose="02020603050405020304" pitchFamily="18" charset="0"/>
              </a:rPr>
              <a:t>OR</a:t>
            </a:r>
            <a:endParaRPr lang="en-US" sz="20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mj-lt"/>
              <a:buAutoNum type="arabicParen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Lack a fixed, regular adequate nighttime residence. (this is NOT limited to only individuals who are homeless; see CHOICE definitions for a more detailed description)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8928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5613-0D8A-020A-108E-73FB5CD16705}"/>
              </a:ext>
            </a:extLst>
          </p:cNvPr>
          <p:cNvSpPr>
            <a:spLocks noGrp="1"/>
          </p:cNvSpPr>
          <p:nvPr>
            <p:ph type="title"/>
          </p:nvPr>
        </p:nvSpPr>
        <p:spPr/>
        <p:txBody>
          <a:bodyPr/>
          <a:lstStyle/>
          <a:p>
            <a:r>
              <a:rPr lang="en-US" dirty="0"/>
              <a:t>CHOICE Eligible Resources </a:t>
            </a:r>
          </a:p>
        </p:txBody>
      </p:sp>
      <p:sp>
        <p:nvSpPr>
          <p:cNvPr id="4" name="Content Placeholder 3">
            <a:extLst>
              <a:ext uri="{FF2B5EF4-FFF2-40B4-BE49-F238E27FC236}">
                <a16:creationId xmlns:a16="http://schemas.microsoft.com/office/drawing/2014/main" id="{A8F63937-8DC5-3B76-6062-09BCD38B56E5}"/>
              </a:ext>
            </a:extLst>
          </p:cNvPr>
          <p:cNvSpPr>
            <a:spLocks noGrp="1"/>
          </p:cNvSpPr>
          <p:nvPr>
            <p:ph sz="half" idx="1"/>
          </p:nvPr>
        </p:nvSpPr>
        <p:spPr/>
        <p:txBody>
          <a:bodyPr>
            <a:normAutofit/>
          </a:bodyPr>
          <a:lstStyle/>
          <a:p>
            <a:pPr algn="l" fontAlgn="base">
              <a:buFont typeface="Arial" panose="020B0604020202020204" pitchFamily="34" charset="0"/>
              <a:buChar char="•"/>
            </a:pPr>
            <a:r>
              <a:rPr lang="en-US" b="0" i="0" dirty="0">
                <a:solidFill>
                  <a:srgbClr val="4B4F58"/>
                </a:solidFill>
                <a:effectLst/>
                <a:highlight>
                  <a:srgbClr val="FFFFFF"/>
                </a:highlight>
                <a:latin typeface="Roboto" panose="02000000000000000000" pitchFamily="2" charset="0"/>
              </a:rPr>
              <a:t>Tenants pay 15% of income toward rent.</a:t>
            </a:r>
          </a:p>
          <a:p>
            <a:pPr algn="l" fontAlgn="base">
              <a:buFont typeface="Arial" panose="020B0604020202020204" pitchFamily="34" charset="0"/>
              <a:buChar char="•"/>
            </a:pPr>
            <a:r>
              <a:rPr lang="en-US" b="0" i="0" dirty="0">
                <a:solidFill>
                  <a:srgbClr val="4B4F58"/>
                </a:solidFill>
                <a:effectLst/>
                <a:highlight>
                  <a:srgbClr val="FFFFFF"/>
                </a:highlight>
                <a:latin typeface="Roboto" panose="02000000000000000000" pitchFamily="2" charset="0"/>
              </a:rPr>
              <a:t>If a person is employed and rent is 30% or less of gross income, rent assistance is not available under CHOICE.</a:t>
            </a:r>
          </a:p>
          <a:p>
            <a:pPr algn="l" fontAlgn="base">
              <a:buFont typeface="Arial" panose="020B0604020202020204" pitchFamily="34" charset="0"/>
              <a:buChar char="•"/>
            </a:pPr>
            <a:r>
              <a:rPr lang="en-US" b="0" i="0" dirty="0">
                <a:solidFill>
                  <a:srgbClr val="4B4F58"/>
                </a:solidFill>
                <a:effectLst/>
                <a:highlight>
                  <a:srgbClr val="FFFFFF"/>
                </a:highlight>
                <a:latin typeface="Roboto" panose="02000000000000000000" pitchFamily="2" charset="0"/>
              </a:rPr>
              <a:t>CHOICE pays 100% of rent if tenant has $0 income</a:t>
            </a:r>
          </a:p>
          <a:p>
            <a:endParaRPr lang="en-US" dirty="0"/>
          </a:p>
        </p:txBody>
      </p:sp>
      <p:sp>
        <p:nvSpPr>
          <p:cNvPr id="5" name="Content Placeholder 4">
            <a:extLst>
              <a:ext uri="{FF2B5EF4-FFF2-40B4-BE49-F238E27FC236}">
                <a16:creationId xmlns:a16="http://schemas.microsoft.com/office/drawing/2014/main" id="{645A2122-C709-F444-5345-E76AD7C4E23C}"/>
              </a:ext>
            </a:extLst>
          </p:cNvPr>
          <p:cNvSpPr>
            <a:spLocks noGrp="1"/>
          </p:cNvSpPr>
          <p:nvPr>
            <p:ph sz="half" idx="2"/>
          </p:nvPr>
        </p:nvSpPr>
        <p:spPr/>
        <p:txBody>
          <a:bodyPr>
            <a:normAutofit/>
          </a:bodyPr>
          <a:lstStyle/>
          <a:p>
            <a:pPr marL="0" indent="0" algn="l" fontAlgn="base">
              <a:buNone/>
            </a:pPr>
            <a:r>
              <a:rPr lang="en-US" b="1" i="0" dirty="0">
                <a:solidFill>
                  <a:srgbClr val="4B4F58"/>
                </a:solidFill>
                <a:effectLst/>
                <a:highlight>
                  <a:srgbClr val="FFFFFF"/>
                </a:highlight>
                <a:latin typeface="Roboto" panose="02000000000000000000" pitchFamily="2" charset="0"/>
              </a:rPr>
              <a:t>Depending on individual need, CHOICE may also cover:</a:t>
            </a:r>
            <a:endParaRPr lang="en-US" b="0" i="0" dirty="0">
              <a:solidFill>
                <a:srgbClr val="4B4F58"/>
              </a:solidFill>
              <a:effectLst/>
              <a:highlight>
                <a:srgbClr val="FFFFFF"/>
              </a:highlight>
              <a:latin typeface="Roboto" panose="02000000000000000000" pitchFamily="2" charset="0"/>
            </a:endParaRPr>
          </a:p>
          <a:p>
            <a:pPr algn="l" fontAlgn="base">
              <a:buFont typeface="Arial" panose="020B0604020202020204" pitchFamily="34" charset="0"/>
              <a:buChar char="•"/>
            </a:pPr>
            <a:r>
              <a:rPr lang="en-US" b="0" i="0" dirty="0">
                <a:solidFill>
                  <a:srgbClr val="4B4F58"/>
                </a:solidFill>
                <a:effectLst/>
                <a:highlight>
                  <a:srgbClr val="FFFFFF"/>
                </a:highlight>
                <a:latin typeface="Roboto" panose="02000000000000000000" pitchFamily="2" charset="0"/>
              </a:rPr>
              <a:t>Rental application fee</a:t>
            </a:r>
          </a:p>
          <a:p>
            <a:pPr algn="l" fontAlgn="base">
              <a:buFont typeface="Arial" panose="020B0604020202020204" pitchFamily="34" charset="0"/>
              <a:buChar char="•"/>
            </a:pPr>
            <a:r>
              <a:rPr lang="en-US" b="0" i="0" dirty="0">
                <a:solidFill>
                  <a:srgbClr val="4B4F58"/>
                </a:solidFill>
                <a:effectLst/>
                <a:highlight>
                  <a:srgbClr val="FFFFFF"/>
                </a:highlight>
                <a:latin typeface="Roboto" panose="02000000000000000000" pitchFamily="2" charset="0"/>
              </a:rPr>
              <a:t>Rental security deposit</a:t>
            </a:r>
          </a:p>
          <a:p>
            <a:pPr algn="l" fontAlgn="base">
              <a:buFont typeface="Arial" panose="020B0604020202020204" pitchFamily="34" charset="0"/>
              <a:buChar char="•"/>
            </a:pPr>
            <a:r>
              <a:rPr lang="en-US" b="0" i="0" dirty="0">
                <a:solidFill>
                  <a:srgbClr val="4B4F58"/>
                </a:solidFill>
                <a:effectLst/>
                <a:highlight>
                  <a:srgbClr val="FFFFFF"/>
                </a:highlight>
                <a:latin typeface="Roboto" panose="02000000000000000000" pitchFamily="2" charset="0"/>
              </a:rPr>
              <a:t>Rental arrears</a:t>
            </a:r>
          </a:p>
          <a:p>
            <a:pPr algn="l" fontAlgn="base">
              <a:buFont typeface="Arial" panose="020B0604020202020204" pitchFamily="34" charset="0"/>
              <a:buChar char="•"/>
            </a:pPr>
            <a:r>
              <a:rPr lang="en-US" b="0" i="0" dirty="0">
                <a:solidFill>
                  <a:srgbClr val="4B4F58"/>
                </a:solidFill>
                <a:effectLst/>
                <a:highlight>
                  <a:srgbClr val="FFFFFF"/>
                </a:highlight>
                <a:latin typeface="Roboto" panose="02000000000000000000" pitchFamily="2" charset="0"/>
              </a:rPr>
              <a:t>Utility Deposit</a:t>
            </a:r>
          </a:p>
          <a:p>
            <a:pPr algn="l" fontAlgn="base">
              <a:buFont typeface="Arial" panose="020B0604020202020204" pitchFamily="34" charset="0"/>
              <a:buChar char="•"/>
            </a:pPr>
            <a:r>
              <a:rPr lang="en-US" b="0" i="0" dirty="0">
                <a:solidFill>
                  <a:srgbClr val="4B4F58"/>
                </a:solidFill>
                <a:effectLst/>
                <a:highlight>
                  <a:srgbClr val="FFFFFF"/>
                </a:highlight>
                <a:latin typeface="Roboto" panose="02000000000000000000" pitchFamily="2" charset="0"/>
              </a:rPr>
              <a:t>Utility Arrears</a:t>
            </a:r>
          </a:p>
          <a:p>
            <a:endParaRPr lang="en-US" dirty="0"/>
          </a:p>
        </p:txBody>
      </p:sp>
    </p:spTree>
    <p:extLst>
      <p:ext uri="{BB962C8B-B14F-4D97-AF65-F5344CB8AC3E}">
        <p14:creationId xmlns:p14="http://schemas.microsoft.com/office/powerpoint/2010/main" val="182208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FF46-2260-FF80-ECBC-4F933A57F6E8}"/>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AA354E1E-CC04-972B-0E9D-9D08616FF69F}"/>
              </a:ext>
            </a:extLst>
          </p:cNvPr>
          <p:cNvSpPr>
            <a:spLocks noGrp="1"/>
          </p:cNvSpPr>
          <p:nvPr>
            <p:ph idx="1"/>
          </p:nvPr>
        </p:nvSpPr>
        <p:spPr/>
        <p:txBody>
          <a:bodyPr>
            <a:normAutofit/>
          </a:bodyPr>
          <a:lstStyle/>
          <a:p>
            <a:r>
              <a:rPr lang="en-US" dirty="0"/>
              <a:t>MHC’s mission: is to enhance Mississippi's long-term economic viability by financing safe, decent, affordable housing and helping working families build wealth.</a:t>
            </a:r>
          </a:p>
          <a:p>
            <a:pPr lvl="1"/>
            <a:r>
              <a:rPr lang="en-US" dirty="0"/>
              <a:t>Including ending and preventing the experience of homelessness. </a:t>
            </a:r>
          </a:p>
          <a:p>
            <a:pPr lvl="1"/>
            <a:endParaRPr lang="en-US" dirty="0"/>
          </a:p>
          <a:p>
            <a:r>
              <a:rPr lang="en-US" dirty="0"/>
              <a:t>This session will provide an overview of services available to the community that may be used to end or prevent the experience of homelessness through eviction prevention, and housing assistance. </a:t>
            </a:r>
          </a:p>
        </p:txBody>
      </p:sp>
    </p:spTree>
    <p:extLst>
      <p:ext uri="{BB962C8B-B14F-4D97-AF65-F5344CB8AC3E}">
        <p14:creationId xmlns:p14="http://schemas.microsoft.com/office/powerpoint/2010/main" val="883455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6BCC-1921-A8AF-EE2D-36DCAC055E43}"/>
              </a:ext>
            </a:extLst>
          </p:cNvPr>
          <p:cNvSpPr>
            <a:spLocks noGrp="1"/>
          </p:cNvSpPr>
          <p:nvPr>
            <p:ph type="ctrTitle"/>
          </p:nvPr>
        </p:nvSpPr>
        <p:spPr/>
        <p:txBody>
          <a:bodyPr/>
          <a:lstStyle/>
          <a:p>
            <a:r>
              <a:rPr lang="en-US" dirty="0"/>
              <a:t>Resources for individuals living with HIV: HOPWA</a:t>
            </a:r>
          </a:p>
        </p:txBody>
      </p:sp>
      <p:sp>
        <p:nvSpPr>
          <p:cNvPr id="3" name="Subtitle 2">
            <a:extLst>
              <a:ext uri="{FF2B5EF4-FFF2-40B4-BE49-F238E27FC236}">
                <a16:creationId xmlns:a16="http://schemas.microsoft.com/office/drawing/2014/main" id="{BC465BA7-D8BD-CA80-255A-ED826B07248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2218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6F4F-CC07-0948-4BBB-0065AA97C8A7}"/>
              </a:ext>
            </a:extLst>
          </p:cNvPr>
          <p:cNvSpPr>
            <a:spLocks noGrp="1"/>
          </p:cNvSpPr>
          <p:nvPr>
            <p:ph type="title"/>
          </p:nvPr>
        </p:nvSpPr>
        <p:spPr>
          <a:xfrm>
            <a:off x="838200" y="1039086"/>
            <a:ext cx="10515600" cy="1060302"/>
          </a:xfrm>
        </p:spPr>
        <p:txBody>
          <a:bodyPr>
            <a:normAutofit fontScale="90000"/>
          </a:bodyPr>
          <a:lstStyle/>
          <a:p>
            <a:r>
              <a:rPr lang="en-US" dirty="0"/>
              <a:t>HOPWA-Housing Opportunities for Persons with AIDS</a:t>
            </a:r>
          </a:p>
        </p:txBody>
      </p:sp>
      <p:sp>
        <p:nvSpPr>
          <p:cNvPr id="3" name="Content Placeholder 2">
            <a:extLst>
              <a:ext uri="{FF2B5EF4-FFF2-40B4-BE49-F238E27FC236}">
                <a16:creationId xmlns:a16="http://schemas.microsoft.com/office/drawing/2014/main" id="{F971AEE7-AC32-A227-E864-416510925372}"/>
              </a:ext>
            </a:extLst>
          </p:cNvPr>
          <p:cNvSpPr>
            <a:spLocks noGrp="1"/>
          </p:cNvSpPr>
          <p:nvPr>
            <p:ph idx="1"/>
          </p:nvPr>
        </p:nvSpPr>
        <p:spPr/>
        <p:txBody>
          <a:bodyPr>
            <a:normAutofit/>
          </a:bodyPr>
          <a:lstStyle/>
          <a:p>
            <a:pPr algn="l"/>
            <a:r>
              <a:rPr lang="en-US" b="0" i="0" dirty="0">
                <a:solidFill>
                  <a:srgbClr val="333333"/>
                </a:solidFill>
                <a:effectLst/>
                <a:highlight>
                  <a:srgbClr val="FFFFFF"/>
                </a:highlight>
                <a:latin typeface="Open Sans" panose="020B0606030504020204" pitchFamily="34" charset="0"/>
              </a:rPr>
              <a:t>The Housing Opportunities for Persons with AIDS (HOPWA) program, managed by HUD's Office of HIV/AIDS Housing, was established to provide housing assistance and related supportive services for low-income persons living with HIV/AIDS and their families.</a:t>
            </a:r>
          </a:p>
          <a:p>
            <a:endParaRPr lang="en-US" dirty="0"/>
          </a:p>
        </p:txBody>
      </p:sp>
    </p:spTree>
    <p:extLst>
      <p:ext uri="{BB962C8B-B14F-4D97-AF65-F5344CB8AC3E}">
        <p14:creationId xmlns:p14="http://schemas.microsoft.com/office/powerpoint/2010/main" val="971212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68FF-A0D0-DDD5-E6FB-ECA5372B0B6D}"/>
              </a:ext>
            </a:extLst>
          </p:cNvPr>
          <p:cNvSpPr>
            <a:spLocks noGrp="1"/>
          </p:cNvSpPr>
          <p:nvPr>
            <p:ph type="title"/>
          </p:nvPr>
        </p:nvSpPr>
        <p:spPr/>
        <p:txBody>
          <a:bodyPr/>
          <a:lstStyle/>
          <a:p>
            <a:r>
              <a:rPr lang="en-US" dirty="0"/>
              <a:t>HOPWA Eligibility </a:t>
            </a:r>
          </a:p>
        </p:txBody>
      </p:sp>
      <p:sp>
        <p:nvSpPr>
          <p:cNvPr id="3" name="Content Placeholder 2">
            <a:extLst>
              <a:ext uri="{FF2B5EF4-FFF2-40B4-BE49-F238E27FC236}">
                <a16:creationId xmlns:a16="http://schemas.microsoft.com/office/drawing/2014/main" id="{2CF87AEF-B159-A3D8-13DC-6DF7C7447468}"/>
              </a:ext>
            </a:extLst>
          </p:cNvPr>
          <p:cNvSpPr>
            <a:spLocks noGrp="1"/>
          </p:cNvSpPr>
          <p:nvPr>
            <p:ph idx="1"/>
          </p:nvPr>
        </p:nvSpPr>
        <p:spPr/>
        <p:txBody>
          <a:bodyPr/>
          <a:lstStyle/>
          <a:p>
            <a:r>
              <a:rPr lang="en-US" b="0" i="0" dirty="0">
                <a:solidFill>
                  <a:srgbClr val="333333"/>
                </a:solidFill>
                <a:effectLst/>
                <a:highlight>
                  <a:srgbClr val="FFFFFF"/>
                </a:highlight>
                <a:latin typeface="Open Sans" panose="020B0606030504020204" pitchFamily="34" charset="0"/>
              </a:rPr>
              <a:t>Low-income persons (at or below 80% AMI) that are medically diagnosed with HIV/AIDS and their families are eligible to receive HOPWA-funded assistance.</a:t>
            </a:r>
            <a:endParaRPr lang="en-US" dirty="0"/>
          </a:p>
        </p:txBody>
      </p:sp>
    </p:spTree>
    <p:extLst>
      <p:ext uri="{BB962C8B-B14F-4D97-AF65-F5344CB8AC3E}">
        <p14:creationId xmlns:p14="http://schemas.microsoft.com/office/powerpoint/2010/main" val="1886082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46BC-4EB0-18A7-9530-05225C0C07BE}"/>
              </a:ext>
            </a:extLst>
          </p:cNvPr>
          <p:cNvSpPr>
            <a:spLocks noGrp="1"/>
          </p:cNvSpPr>
          <p:nvPr>
            <p:ph type="title"/>
          </p:nvPr>
        </p:nvSpPr>
        <p:spPr/>
        <p:txBody>
          <a:bodyPr/>
          <a:lstStyle/>
          <a:p>
            <a:r>
              <a:rPr lang="en-US" dirty="0"/>
              <a:t>HOPWA Eligible Resources </a:t>
            </a:r>
          </a:p>
        </p:txBody>
      </p:sp>
      <p:sp>
        <p:nvSpPr>
          <p:cNvPr id="3" name="Content Placeholder 2">
            <a:extLst>
              <a:ext uri="{FF2B5EF4-FFF2-40B4-BE49-F238E27FC236}">
                <a16:creationId xmlns:a16="http://schemas.microsoft.com/office/drawing/2014/main" id="{A4518AA6-F9D0-7831-E5C5-057DD12860D8}"/>
              </a:ext>
            </a:extLst>
          </p:cNvPr>
          <p:cNvSpPr>
            <a:spLocks noGrp="1"/>
          </p:cNvSpPr>
          <p:nvPr>
            <p:ph idx="1"/>
          </p:nvPr>
        </p:nvSpPr>
        <p:spPr/>
        <p:txBody>
          <a:bodyPr/>
          <a:lstStyle/>
          <a:p>
            <a:r>
              <a:rPr lang="en-US" dirty="0"/>
              <a:t>Short-Term Rental Mortgage Utility assistance </a:t>
            </a:r>
          </a:p>
          <a:p>
            <a:r>
              <a:rPr lang="en-US" dirty="0"/>
              <a:t>Supportive Services </a:t>
            </a:r>
          </a:p>
          <a:p>
            <a:r>
              <a:rPr lang="en-US" dirty="0"/>
              <a:t>Tenant Based Rental Assistance  </a:t>
            </a:r>
          </a:p>
          <a:p>
            <a:r>
              <a:rPr lang="en-US" dirty="0"/>
              <a:t>PHP: move-in assistance</a:t>
            </a:r>
          </a:p>
        </p:txBody>
      </p:sp>
    </p:spTree>
    <p:extLst>
      <p:ext uri="{BB962C8B-B14F-4D97-AF65-F5344CB8AC3E}">
        <p14:creationId xmlns:p14="http://schemas.microsoft.com/office/powerpoint/2010/main" val="1047246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2EEE-7B6D-0767-3B5D-98F3C1B134B4}"/>
              </a:ext>
            </a:extLst>
          </p:cNvPr>
          <p:cNvSpPr>
            <a:spLocks noGrp="1"/>
          </p:cNvSpPr>
          <p:nvPr>
            <p:ph type="title"/>
          </p:nvPr>
        </p:nvSpPr>
        <p:spPr/>
        <p:txBody>
          <a:bodyPr/>
          <a:lstStyle/>
          <a:p>
            <a:r>
              <a:rPr lang="en-US" dirty="0"/>
              <a:t>HOME-ARP</a:t>
            </a:r>
          </a:p>
        </p:txBody>
      </p:sp>
      <p:sp>
        <p:nvSpPr>
          <p:cNvPr id="3" name="Content Placeholder 2">
            <a:extLst>
              <a:ext uri="{FF2B5EF4-FFF2-40B4-BE49-F238E27FC236}">
                <a16:creationId xmlns:a16="http://schemas.microsoft.com/office/drawing/2014/main" id="{15745F43-1566-101C-D604-5D7F88DF7FF5}"/>
              </a:ext>
            </a:extLst>
          </p:cNvPr>
          <p:cNvSpPr>
            <a:spLocks noGrp="1"/>
          </p:cNvSpPr>
          <p:nvPr>
            <p:ph idx="1"/>
          </p:nvPr>
        </p:nvSpPr>
        <p:spPr/>
        <p:txBody>
          <a:bodyPr/>
          <a:lstStyle/>
          <a:p>
            <a:pPr marL="0" marR="0" indent="0">
              <a:spcBef>
                <a:spcPts val="0"/>
              </a:spcBef>
              <a:spcAft>
                <a:spcPts val="0"/>
              </a:spcAft>
              <a:buNone/>
            </a:pPr>
            <a:endParaRPr lang="en-US" sz="2400" dirty="0">
              <a:effectLst/>
              <a:latin typeface="Arial" panose="020B0604020202020204" pitchFamily="34" charset="0"/>
              <a:ea typeface="Arial" panose="020B0604020202020204" pitchFamily="34" charset="0"/>
            </a:endParaRPr>
          </a:p>
          <a:p>
            <a:pPr marL="914400" marR="935355">
              <a:spcBef>
                <a:spcPts val="0"/>
              </a:spcBef>
              <a:spcAft>
                <a:spcPts val="0"/>
              </a:spcAft>
            </a:pPr>
            <a:r>
              <a:rPr lang="en-US" sz="2400" dirty="0">
                <a:latin typeface="Arial" panose="020B0604020202020204" pitchFamily="34" charset="0"/>
              </a:rPr>
              <a:t>Eligible activity:</a:t>
            </a:r>
          </a:p>
          <a:p>
            <a:pPr marL="1371600" marR="935355" lvl="1">
              <a:spcBef>
                <a:spcPts val="0"/>
              </a:spcBef>
            </a:pPr>
            <a:r>
              <a:rPr lang="en-US" dirty="0">
                <a:latin typeface="Arial" panose="020B0604020202020204" pitchFamily="34" charset="0"/>
              </a:rPr>
              <a:t>TBRA</a:t>
            </a:r>
          </a:p>
          <a:p>
            <a:pPr marL="1371600" marR="935355" lvl="1">
              <a:spcBef>
                <a:spcPts val="0"/>
              </a:spcBef>
            </a:pPr>
            <a:r>
              <a:rPr lang="en-US" dirty="0">
                <a:latin typeface="Arial" panose="020B0604020202020204" pitchFamily="34" charset="0"/>
              </a:rPr>
              <a:t>Supportive Services:</a:t>
            </a:r>
          </a:p>
          <a:p>
            <a:pPr marL="1828800" marR="935355" lvl="2">
              <a:spcBef>
                <a:spcPts val="0"/>
              </a:spcBef>
            </a:pPr>
            <a:r>
              <a:rPr lang="en-US" dirty="0">
                <a:latin typeface="Arial" panose="020B0604020202020204" pitchFamily="34" charset="0"/>
              </a:rPr>
              <a:t>Case management </a:t>
            </a:r>
          </a:p>
          <a:p>
            <a:pPr marL="1828800" marR="935355" lvl="2">
              <a:spcBef>
                <a:spcPts val="0"/>
              </a:spcBef>
            </a:pPr>
            <a:r>
              <a:rPr lang="en-US" dirty="0">
                <a:latin typeface="Arial" panose="020B0604020202020204" pitchFamily="34" charset="0"/>
              </a:rPr>
              <a:t>Rental assistance </a:t>
            </a:r>
          </a:p>
          <a:p>
            <a:pPr marL="1828800" marR="935355" lvl="2">
              <a:spcBef>
                <a:spcPts val="0"/>
              </a:spcBef>
            </a:pPr>
            <a:r>
              <a:rPr lang="en-US" dirty="0">
                <a:latin typeface="Arial" panose="020B0604020202020204" pitchFamily="34" charset="0"/>
              </a:rPr>
              <a:t>Outreach </a:t>
            </a:r>
          </a:p>
          <a:p>
            <a:pPr marL="1828800" marR="935355" lvl="2">
              <a:spcBef>
                <a:spcPts val="0"/>
              </a:spcBef>
            </a:pPr>
            <a:r>
              <a:rPr lang="en-US" dirty="0">
                <a:latin typeface="Arial" panose="020B0604020202020204" pitchFamily="34" charset="0"/>
              </a:rPr>
              <a:t>Employment and education training </a:t>
            </a:r>
          </a:p>
          <a:p>
            <a:pPr marL="1828800" marR="935355" lvl="2">
              <a:spcBef>
                <a:spcPts val="0"/>
              </a:spcBef>
            </a:pPr>
            <a:r>
              <a:rPr lang="en-US" dirty="0">
                <a:latin typeface="Arial" panose="020B0604020202020204" pitchFamily="34" charset="0"/>
              </a:rPr>
              <a:t>Other </a:t>
            </a:r>
            <a:endParaRPr lang="en-US" dirty="0"/>
          </a:p>
        </p:txBody>
      </p:sp>
    </p:spTree>
    <p:extLst>
      <p:ext uri="{BB962C8B-B14F-4D97-AF65-F5344CB8AC3E}">
        <p14:creationId xmlns:p14="http://schemas.microsoft.com/office/powerpoint/2010/main" val="2397228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0098-14D8-1920-D58A-96A1BA801911}"/>
              </a:ext>
            </a:extLst>
          </p:cNvPr>
          <p:cNvSpPr>
            <a:spLocks noGrp="1"/>
          </p:cNvSpPr>
          <p:nvPr>
            <p:ph type="title"/>
          </p:nvPr>
        </p:nvSpPr>
        <p:spPr/>
        <p:txBody>
          <a:bodyPr>
            <a:normAutofit fontScale="90000"/>
          </a:bodyPr>
          <a:lstStyle/>
          <a:p>
            <a:r>
              <a:rPr lang="en-US" sz="4400" b="1" dirty="0"/>
              <a:t>Other (non MHC rental assistance programs)</a:t>
            </a:r>
            <a:br>
              <a:rPr lang="en-US" sz="4400" dirty="0"/>
            </a:br>
            <a:endParaRPr lang="en-US" dirty="0"/>
          </a:p>
        </p:txBody>
      </p:sp>
    </p:spTree>
    <p:extLst>
      <p:ext uri="{BB962C8B-B14F-4D97-AF65-F5344CB8AC3E}">
        <p14:creationId xmlns:p14="http://schemas.microsoft.com/office/powerpoint/2010/main" val="4207289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10D9-5A20-1887-1C1B-59D6821CBC40}"/>
              </a:ext>
            </a:extLst>
          </p:cNvPr>
          <p:cNvSpPr>
            <a:spLocks noGrp="1"/>
          </p:cNvSpPr>
          <p:nvPr>
            <p:ph type="title"/>
          </p:nvPr>
        </p:nvSpPr>
        <p:spPr/>
        <p:txBody>
          <a:bodyPr/>
          <a:lstStyle/>
          <a:p>
            <a:r>
              <a:rPr lang="en-US" dirty="0"/>
              <a:t>Resources for the Homeless: CoC Programs</a:t>
            </a:r>
          </a:p>
        </p:txBody>
      </p:sp>
    </p:spTree>
    <p:extLst>
      <p:ext uri="{BB962C8B-B14F-4D97-AF65-F5344CB8AC3E}">
        <p14:creationId xmlns:p14="http://schemas.microsoft.com/office/powerpoint/2010/main" val="2235504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9FC5-5C68-693C-52E0-F9444F1F440E}"/>
              </a:ext>
            </a:extLst>
          </p:cNvPr>
          <p:cNvSpPr>
            <a:spLocks noGrp="1"/>
          </p:cNvSpPr>
          <p:nvPr>
            <p:ph type="title"/>
          </p:nvPr>
        </p:nvSpPr>
        <p:spPr/>
        <p:txBody>
          <a:bodyPr/>
          <a:lstStyle/>
          <a:p>
            <a:r>
              <a:rPr lang="en-US" dirty="0"/>
              <a:t>Mississippi’s CoC</a:t>
            </a:r>
          </a:p>
        </p:txBody>
      </p:sp>
      <p:sp>
        <p:nvSpPr>
          <p:cNvPr id="3" name="Content Placeholder 2">
            <a:extLst>
              <a:ext uri="{FF2B5EF4-FFF2-40B4-BE49-F238E27FC236}">
                <a16:creationId xmlns:a16="http://schemas.microsoft.com/office/drawing/2014/main" id="{A112B4FB-1D64-C4EA-02A4-7BCC0508ECDE}"/>
              </a:ext>
            </a:extLst>
          </p:cNvPr>
          <p:cNvSpPr>
            <a:spLocks noGrp="1"/>
          </p:cNvSpPr>
          <p:nvPr>
            <p:ph idx="1"/>
          </p:nvPr>
        </p:nvSpPr>
        <p:spPr/>
        <p:txBody>
          <a:bodyPr/>
          <a:lstStyle/>
          <a:p>
            <a:r>
              <a:rPr lang="en-US" dirty="0"/>
              <a:t>Central MS CoC	601-969-1895</a:t>
            </a:r>
          </a:p>
          <a:p>
            <a:pPr lvl="1"/>
            <a:r>
              <a:rPr lang="en-US" sz="2000" dirty="0"/>
              <a:t>(Hinds, Rankin, Copiah, Warren, and Madison Counties; City of Jackson)</a:t>
            </a:r>
          </a:p>
          <a:p>
            <a:pPr lvl="1"/>
            <a:endParaRPr lang="en-US" sz="2000" dirty="0"/>
          </a:p>
          <a:p>
            <a:r>
              <a:rPr lang="en-US" dirty="0"/>
              <a:t>MUTEH CoC 		601-960-0557</a:t>
            </a:r>
          </a:p>
          <a:p>
            <a:pPr lvl="1"/>
            <a:r>
              <a:rPr lang="en-US" sz="2000" dirty="0"/>
              <a:t>Balance of State</a:t>
            </a:r>
          </a:p>
          <a:p>
            <a:pPr lvl="1"/>
            <a:endParaRPr lang="en-US" sz="2000" dirty="0"/>
          </a:p>
          <a:p>
            <a:r>
              <a:rPr lang="en-US" dirty="0"/>
              <a:t>ODHC, CoC		228-604-2048</a:t>
            </a:r>
          </a:p>
          <a:p>
            <a:pPr lvl="1"/>
            <a:r>
              <a:rPr lang="en-US" sz="2000" dirty="0"/>
              <a:t>Mississippi Gulf Coast Region </a:t>
            </a:r>
          </a:p>
        </p:txBody>
      </p:sp>
      <p:pic>
        <p:nvPicPr>
          <p:cNvPr id="5" name="Picture 4" descr="A map of mississippi state&#10;&#10;Description automatically generated">
            <a:extLst>
              <a:ext uri="{FF2B5EF4-FFF2-40B4-BE49-F238E27FC236}">
                <a16:creationId xmlns:a16="http://schemas.microsoft.com/office/drawing/2014/main" id="{56878172-6612-408B-B47B-AE22ED6C4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2234" y="2923489"/>
            <a:ext cx="2493035" cy="3806072"/>
          </a:xfrm>
          <a:prstGeom prst="rect">
            <a:avLst/>
          </a:prstGeom>
        </p:spPr>
      </p:pic>
    </p:spTree>
    <p:extLst>
      <p:ext uri="{BB962C8B-B14F-4D97-AF65-F5344CB8AC3E}">
        <p14:creationId xmlns:p14="http://schemas.microsoft.com/office/powerpoint/2010/main" val="3533170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9FFA-5948-1379-E089-782AFB074158}"/>
              </a:ext>
            </a:extLst>
          </p:cNvPr>
          <p:cNvSpPr>
            <a:spLocks noGrp="1"/>
          </p:cNvSpPr>
          <p:nvPr>
            <p:ph type="title"/>
          </p:nvPr>
        </p:nvSpPr>
        <p:spPr>
          <a:xfrm>
            <a:off x="771088" y="804194"/>
            <a:ext cx="10515600" cy="1009934"/>
          </a:xfrm>
        </p:spPr>
        <p:txBody>
          <a:bodyPr/>
          <a:lstStyle/>
          <a:p>
            <a:r>
              <a:rPr lang="en-US" dirty="0"/>
              <a:t>CoC Programs </a:t>
            </a:r>
          </a:p>
        </p:txBody>
      </p:sp>
      <p:sp>
        <p:nvSpPr>
          <p:cNvPr id="3" name="Content Placeholder 2">
            <a:extLst>
              <a:ext uri="{FF2B5EF4-FFF2-40B4-BE49-F238E27FC236}">
                <a16:creationId xmlns:a16="http://schemas.microsoft.com/office/drawing/2014/main" id="{F1AE8753-0521-E033-F0D7-35A5EFBE34CB}"/>
              </a:ext>
            </a:extLst>
          </p:cNvPr>
          <p:cNvSpPr>
            <a:spLocks noGrp="1"/>
          </p:cNvSpPr>
          <p:nvPr>
            <p:ph idx="1"/>
          </p:nvPr>
        </p:nvSpPr>
        <p:spPr>
          <a:xfrm>
            <a:off x="838200" y="1814128"/>
            <a:ext cx="10515600" cy="4414059"/>
          </a:xfrm>
        </p:spPr>
        <p:txBody>
          <a:bodyPr>
            <a:normAutofit fontScale="92500" lnSpcReduction="10000"/>
          </a:bodyPr>
          <a:lstStyle/>
          <a:p>
            <a:r>
              <a:rPr lang="en-US" dirty="0"/>
              <a:t>Eligible applicants:</a:t>
            </a:r>
          </a:p>
          <a:p>
            <a:pPr lvl="1"/>
            <a:r>
              <a:rPr lang="en-US" dirty="0"/>
              <a:t>Literally homeless: </a:t>
            </a:r>
          </a:p>
          <a:p>
            <a:pPr lvl="2"/>
            <a:r>
              <a:rPr lang="en-US" dirty="0"/>
              <a:t>unsheltered or sheltered</a:t>
            </a:r>
          </a:p>
          <a:p>
            <a:pPr lvl="1"/>
            <a:r>
              <a:rPr lang="en-US" dirty="0"/>
              <a:t>Chronically homeless: </a:t>
            </a:r>
          </a:p>
          <a:p>
            <a:pPr lvl="2"/>
            <a:r>
              <a:rPr lang="en-US" dirty="0"/>
              <a:t>homeless for one year or longer with a disability condition </a:t>
            </a:r>
          </a:p>
          <a:p>
            <a:r>
              <a:rPr lang="en-US" dirty="0"/>
              <a:t>Eligibly Activities:</a:t>
            </a:r>
          </a:p>
          <a:p>
            <a:pPr lvl="1"/>
            <a:r>
              <a:rPr lang="en-US" dirty="0"/>
              <a:t>CoC Rapid Rehousing </a:t>
            </a:r>
          </a:p>
          <a:p>
            <a:pPr lvl="2"/>
            <a:r>
              <a:rPr lang="en-US" dirty="0"/>
              <a:t>Short-medium-term rental assistance and case management (TBRA type) </a:t>
            </a:r>
          </a:p>
          <a:p>
            <a:pPr lvl="1"/>
            <a:r>
              <a:rPr lang="en-US" dirty="0"/>
              <a:t>Permanent Supportive Housing </a:t>
            </a:r>
          </a:p>
          <a:p>
            <a:pPr lvl="2"/>
            <a:r>
              <a:rPr lang="en-US" dirty="0"/>
              <a:t>Long-term housing and case management </a:t>
            </a:r>
          </a:p>
          <a:p>
            <a:pPr lvl="2"/>
            <a:r>
              <a:rPr lang="en-US" dirty="0"/>
              <a:t>Rental units are leased in agency’s name </a:t>
            </a:r>
          </a:p>
          <a:p>
            <a:pPr lvl="2"/>
            <a:endParaRPr lang="en-US" dirty="0"/>
          </a:p>
          <a:p>
            <a:r>
              <a:rPr lang="en-US" dirty="0"/>
              <a:t>Contact your local for more information regarding CoC programs. </a:t>
            </a:r>
          </a:p>
        </p:txBody>
      </p:sp>
    </p:spTree>
    <p:extLst>
      <p:ext uri="{BB962C8B-B14F-4D97-AF65-F5344CB8AC3E}">
        <p14:creationId xmlns:p14="http://schemas.microsoft.com/office/powerpoint/2010/main" val="58079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B77AD-C788-68D9-DB2E-CEFD8D05CC92}"/>
              </a:ext>
            </a:extLst>
          </p:cNvPr>
          <p:cNvSpPr>
            <a:spLocks noGrp="1"/>
          </p:cNvSpPr>
          <p:nvPr>
            <p:ph type="ctrTitle"/>
          </p:nvPr>
        </p:nvSpPr>
        <p:spPr/>
        <p:txBody>
          <a:bodyPr/>
          <a:lstStyle/>
          <a:p>
            <a:r>
              <a:rPr lang="en-US" dirty="0"/>
              <a:t>Resources for Veterans: SSVF</a:t>
            </a:r>
          </a:p>
        </p:txBody>
      </p:sp>
    </p:spTree>
    <p:extLst>
      <p:ext uri="{BB962C8B-B14F-4D97-AF65-F5344CB8AC3E}">
        <p14:creationId xmlns:p14="http://schemas.microsoft.com/office/powerpoint/2010/main" val="295449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1826-D5EF-34B4-27DE-E08BF243B113}"/>
              </a:ext>
            </a:extLst>
          </p:cNvPr>
          <p:cNvSpPr>
            <a:spLocks noGrp="1"/>
          </p:cNvSpPr>
          <p:nvPr>
            <p:ph type="title"/>
          </p:nvPr>
        </p:nvSpPr>
        <p:spPr>
          <a:xfrm>
            <a:off x="838200" y="720304"/>
            <a:ext cx="10515600" cy="1009934"/>
          </a:xfrm>
        </p:spPr>
        <p:txBody>
          <a:bodyPr/>
          <a:lstStyle/>
          <a:p>
            <a:r>
              <a:rPr lang="en-US" dirty="0"/>
              <a:t>Homelessness Assistance  </a:t>
            </a:r>
          </a:p>
        </p:txBody>
      </p:sp>
      <p:sp>
        <p:nvSpPr>
          <p:cNvPr id="3" name="Content Placeholder 2">
            <a:extLst>
              <a:ext uri="{FF2B5EF4-FFF2-40B4-BE49-F238E27FC236}">
                <a16:creationId xmlns:a16="http://schemas.microsoft.com/office/drawing/2014/main" id="{3229596D-942C-6888-88A4-640563E629A0}"/>
              </a:ext>
            </a:extLst>
          </p:cNvPr>
          <p:cNvSpPr>
            <a:spLocks noGrp="1"/>
          </p:cNvSpPr>
          <p:nvPr>
            <p:ph idx="1"/>
          </p:nvPr>
        </p:nvSpPr>
        <p:spPr>
          <a:xfrm>
            <a:off x="838200" y="2177183"/>
            <a:ext cx="10515600" cy="4349452"/>
          </a:xfrm>
        </p:spPr>
        <p:txBody>
          <a:bodyPr>
            <a:normAutofit fontScale="85000" lnSpcReduction="20000"/>
          </a:bodyPr>
          <a:lstStyle/>
          <a:p>
            <a:r>
              <a:rPr lang="en-US" sz="4800" dirty="0"/>
              <a:t>ESG</a:t>
            </a:r>
          </a:p>
          <a:p>
            <a:r>
              <a:rPr lang="en-US" sz="4800" dirty="0"/>
              <a:t>CHOICE</a:t>
            </a:r>
          </a:p>
          <a:p>
            <a:r>
              <a:rPr lang="en-US" sz="4800" dirty="0"/>
              <a:t>HOPWA</a:t>
            </a:r>
          </a:p>
          <a:p>
            <a:r>
              <a:rPr lang="en-US" sz="4800" dirty="0"/>
              <a:t>HOME ARP</a:t>
            </a:r>
          </a:p>
          <a:p>
            <a:r>
              <a:rPr lang="en-US" sz="4800" dirty="0"/>
              <a:t>Other (non MHC rental assistance programs)</a:t>
            </a:r>
          </a:p>
          <a:p>
            <a:pPr lvl="1"/>
            <a:r>
              <a:rPr lang="en-US" sz="4400" dirty="0"/>
              <a:t>CoC</a:t>
            </a:r>
          </a:p>
          <a:p>
            <a:pPr lvl="1"/>
            <a:r>
              <a:rPr lang="en-US" sz="4400" dirty="0"/>
              <a:t>SSVF</a:t>
            </a:r>
          </a:p>
        </p:txBody>
      </p:sp>
    </p:spTree>
    <p:extLst>
      <p:ext uri="{BB962C8B-B14F-4D97-AF65-F5344CB8AC3E}">
        <p14:creationId xmlns:p14="http://schemas.microsoft.com/office/powerpoint/2010/main" val="3711240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FC09-9FC0-03B5-51AA-9EABDDF8C303}"/>
              </a:ext>
            </a:extLst>
          </p:cNvPr>
          <p:cNvSpPr>
            <a:spLocks noGrp="1"/>
          </p:cNvSpPr>
          <p:nvPr>
            <p:ph type="title"/>
          </p:nvPr>
        </p:nvSpPr>
        <p:spPr/>
        <p:txBody>
          <a:bodyPr/>
          <a:lstStyle/>
          <a:p>
            <a:r>
              <a:rPr lang="en-US" dirty="0"/>
              <a:t>What is SSVF?</a:t>
            </a:r>
          </a:p>
        </p:txBody>
      </p:sp>
      <p:sp>
        <p:nvSpPr>
          <p:cNvPr id="3" name="Content Placeholder 2">
            <a:extLst>
              <a:ext uri="{FF2B5EF4-FFF2-40B4-BE49-F238E27FC236}">
                <a16:creationId xmlns:a16="http://schemas.microsoft.com/office/drawing/2014/main" id="{A5AA9A81-484D-079B-68F2-067573E0CE17}"/>
              </a:ext>
            </a:extLst>
          </p:cNvPr>
          <p:cNvSpPr>
            <a:spLocks noGrp="1"/>
          </p:cNvSpPr>
          <p:nvPr>
            <p:ph idx="1"/>
          </p:nvPr>
        </p:nvSpPr>
        <p:spPr/>
        <p:txBody>
          <a:bodyPr/>
          <a:lstStyle/>
          <a:p>
            <a:pPr marL="0" indent="0">
              <a:buNone/>
            </a:pPr>
            <a:r>
              <a:rPr lang="en-US" b="0" i="0" dirty="0">
                <a:solidFill>
                  <a:srgbClr val="1F1F1F"/>
                </a:solidFill>
                <a:effectLst/>
                <a:highlight>
                  <a:srgbClr val="FFFFFF"/>
                </a:highlight>
                <a:latin typeface="Google Sans"/>
              </a:rPr>
              <a:t>SSVF is designed to promote housing stability by rapidly re-housing homeless Veteran families and preventing homelessness for those at imminent risk.</a:t>
            </a:r>
            <a:endParaRPr lang="en-US" dirty="0"/>
          </a:p>
          <a:p>
            <a:endParaRPr lang="en-US" dirty="0"/>
          </a:p>
        </p:txBody>
      </p:sp>
    </p:spTree>
    <p:extLst>
      <p:ext uri="{BB962C8B-B14F-4D97-AF65-F5344CB8AC3E}">
        <p14:creationId xmlns:p14="http://schemas.microsoft.com/office/powerpoint/2010/main" val="3814595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3CC52-9FAD-4E59-870C-828F70B76549}"/>
              </a:ext>
            </a:extLst>
          </p:cNvPr>
          <p:cNvSpPr>
            <a:spLocks noGrp="1"/>
          </p:cNvSpPr>
          <p:nvPr>
            <p:ph type="title"/>
          </p:nvPr>
        </p:nvSpPr>
        <p:spPr/>
        <p:txBody>
          <a:bodyPr/>
          <a:lstStyle/>
          <a:p>
            <a:r>
              <a:rPr lang="en-US" dirty="0"/>
              <a:t>Who is Eligible for SSVF?</a:t>
            </a:r>
          </a:p>
        </p:txBody>
      </p:sp>
      <p:sp>
        <p:nvSpPr>
          <p:cNvPr id="3" name="Content Placeholder 2">
            <a:extLst>
              <a:ext uri="{FF2B5EF4-FFF2-40B4-BE49-F238E27FC236}">
                <a16:creationId xmlns:a16="http://schemas.microsoft.com/office/drawing/2014/main" id="{D1359592-F51D-6077-D748-BCDE6E4B533E}"/>
              </a:ext>
            </a:extLst>
          </p:cNvPr>
          <p:cNvSpPr>
            <a:spLocks noGrp="1"/>
          </p:cNvSpPr>
          <p:nvPr>
            <p:ph idx="1"/>
          </p:nvPr>
        </p:nvSpPr>
        <p:spPr/>
        <p:txBody>
          <a:bodyPr>
            <a:normAutofit fontScale="77500" lnSpcReduction="20000"/>
          </a:bodyPr>
          <a:lstStyle/>
          <a:p>
            <a:pPr marL="0" indent="0" algn="l">
              <a:buNone/>
            </a:pPr>
            <a:r>
              <a:rPr lang="en-US" sz="3600" b="0" i="0" dirty="0">
                <a:solidFill>
                  <a:srgbClr val="1A1A1A"/>
                </a:solidFill>
                <a:effectLst/>
                <a:highlight>
                  <a:srgbClr val="FFFFFF"/>
                </a:highlight>
                <a:latin typeface="Merriweather" panose="00000500000000000000" pitchFamily="2" charset="0"/>
              </a:rPr>
              <a:t>To be eligible for Supportive Services, a person must:</a:t>
            </a:r>
          </a:p>
          <a:p>
            <a:pPr algn="l"/>
            <a:endParaRPr lang="en-US" b="0" i="0" dirty="0">
              <a:solidFill>
                <a:srgbClr val="1A1A1A"/>
              </a:solidFill>
              <a:effectLst/>
              <a:highlight>
                <a:srgbClr val="FFFFFF"/>
              </a:highlight>
              <a:latin typeface="Merriweather" panose="00000500000000000000" pitchFamily="2" charset="0"/>
            </a:endParaRPr>
          </a:p>
          <a:p>
            <a:pPr algn="l">
              <a:buFont typeface="+mj-lt"/>
              <a:buAutoNum type="arabicPeriod"/>
            </a:pPr>
            <a:r>
              <a:rPr lang="en-US" sz="3400" b="0" i="0" dirty="0">
                <a:solidFill>
                  <a:srgbClr val="1A1A1A"/>
                </a:solidFill>
                <a:effectLst/>
                <a:highlight>
                  <a:srgbClr val="FFFFFF"/>
                </a:highlight>
                <a:latin typeface="Merriweather" panose="00000500000000000000" pitchFamily="2" charset="0"/>
              </a:rPr>
              <a:t>Have served in the active military, naval, or air service and have a discharge status that is not dishonorable.</a:t>
            </a:r>
          </a:p>
          <a:p>
            <a:pPr algn="l">
              <a:buFont typeface="+mj-lt"/>
              <a:buAutoNum type="arabicPeriod"/>
            </a:pPr>
            <a:endParaRPr lang="en-US" sz="3400" b="0" i="0" dirty="0">
              <a:solidFill>
                <a:srgbClr val="1A1A1A"/>
              </a:solidFill>
              <a:effectLst/>
              <a:highlight>
                <a:srgbClr val="FFFFFF"/>
              </a:highlight>
              <a:latin typeface="Merriweather" panose="00000500000000000000" pitchFamily="2" charset="0"/>
            </a:endParaRPr>
          </a:p>
          <a:p>
            <a:pPr algn="l">
              <a:buFont typeface="+mj-lt"/>
              <a:buAutoNum type="arabicPeriod"/>
            </a:pPr>
            <a:r>
              <a:rPr lang="en-US" sz="3400" b="0" i="0" dirty="0">
                <a:solidFill>
                  <a:srgbClr val="1A1A1A"/>
                </a:solidFill>
                <a:effectLst/>
                <a:highlight>
                  <a:srgbClr val="FFFFFF"/>
                </a:highlight>
                <a:latin typeface="Merriweather" panose="00000500000000000000" pitchFamily="2" charset="0"/>
              </a:rPr>
              <a:t>Be homeless or at imminent risk of becoming homeless.</a:t>
            </a:r>
          </a:p>
          <a:p>
            <a:pPr algn="l">
              <a:buFont typeface="+mj-lt"/>
              <a:buAutoNum type="arabicPeriod"/>
            </a:pPr>
            <a:endParaRPr lang="en-US" sz="3400" b="0" i="0" dirty="0">
              <a:solidFill>
                <a:srgbClr val="1A1A1A"/>
              </a:solidFill>
              <a:effectLst/>
              <a:highlight>
                <a:srgbClr val="FFFFFF"/>
              </a:highlight>
              <a:latin typeface="Merriweather" panose="00000500000000000000" pitchFamily="2" charset="0"/>
            </a:endParaRPr>
          </a:p>
          <a:p>
            <a:pPr algn="l">
              <a:buFont typeface="+mj-lt"/>
              <a:buAutoNum type="arabicPeriod"/>
            </a:pPr>
            <a:r>
              <a:rPr lang="en-US" sz="3400" b="0" i="0" dirty="0">
                <a:solidFill>
                  <a:srgbClr val="1A1A1A"/>
                </a:solidFill>
                <a:effectLst/>
                <a:highlight>
                  <a:srgbClr val="FFFFFF"/>
                </a:highlight>
                <a:latin typeface="Merriweather" panose="00000500000000000000" pitchFamily="2" charset="0"/>
              </a:rPr>
              <a:t>Household income does not exceed 50% AMI for the household size and county</a:t>
            </a:r>
            <a:br>
              <a:rPr lang="en-US" sz="3400" dirty="0"/>
            </a:br>
            <a:endParaRPr lang="en-US" sz="3400" dirty="0"/>
          </a:p>
        </p:txBody>
      </p:sp>
    </p:spTree>
    <p:extLst>
      <p:ext uri="{BB962C8B-B14F-4D97-AF65-F5344CB8AC3E}">
        <p14:creationId xmlns:p14="http://schemas.microsoft.com/office/powerpoint/2010/main" val="128186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4716-4569-37EA-DB29-E20A4AC06D19}"/>
              </a:ext>
            </a:extLst>
          </p:cNvPr>
          <p:cNvSpPr>
            <a:spLocks noGrp="1"/>
          </p:cNvSpPr>
          <p:nvPr>
            <p:ph type="title"/>
          </p:nvPr>
        </p:nvSpPr>
        <p:spPr/>
        <p:txBody>
          <a:bodyPr/>
          <a:lstStyle/>
          <a:p>
            <a:r>
              <a:rPr lang="en-US" dirty="0"/>
              <a:t>What Services SSVF provides </a:t>
            </a:r>
          </a:p>
        </p:txBody>
      </p:sp>
      <p:sp>
        <p:nvSpPr>
          <p:cNvPr id="3" name="Content Placeholder 2">
            <a:extLst>
              <a:ext uri="{FF2B5EF4-FFF2-40B4-BE49-F238E27FC236}">
                <a16:creationId xmlns:a16="http://schemas.microsoft.com/office/drawing/2014/main" id="{1B8E19CA-D730-3B56-C97F-0054E236E381}"/>
              </a:ext>
            </a:extLst>
          </p:cNvPr>
          <p:cNvSpPr>
            <a:spLocks noGrp="1"/>
          </p:cNvSpPr>
          <p:nvPr>
            <p:ph idx="1"/>
          </p:nvPr>
        </p:nvSpPr>
        <p:spPr/>
        <p:txBody>
          <a:bodyPr/>
          <a:lstStyle/>
          <a:p>
            <a:r>
              <a:rPr lang="en-US" dirty="0"/>
              <a:t>Case Management </a:t>
            </a:r>
          </a:p>
          <a:p>
            <a:r>
              <a:rPr lang="en-US" dirty="0"/>
              <a:t>Rental Assistance</a:t>
            </a:r>
          </a:p>
          <a:p>
            <a:r>
              <a:rPr lang="en-US" dirty="0"/>
              <a:t>Utility Payment Assistance </a:t>
            </a:r>
          </a:p>
          <a:p>
            <a:r>
              <a:rPr lang="en-US" dirty="0"/>
              <a:t>Deposit Payment Assistance (security and utility deposits)</a:t>
            </a:r>
          </a:p>
          <a:p>
            <a:r>
              <a:rPr lang="en-US" dirty="0"/>
              <a:t>Moving Cost </a:t>
            </a:r>
          </a:p>
        </p:txBody>
      </p:sp>
    </p:spTree>
    <p:extLst>
      <p:ext uri="{BB962C8B-B14F-4D97-AF65-F5344CB8AC3E}">
        <p14:creationId xmlns:p14="http://schemas.microsoft.com/office/powerpoint/2010/main" val="1528800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6BCD-9647-69A2-9A85-F0F3533AED23}"/>
              </a:ext>
            </a:extLst>
          </p:cNvPr>
          <p:cNvSpPr>
            <a:spLocks noGrp="1"/>
          </p:cNvSpPr>
          <p:nvPr>
            <p:ph type="title"/>
          </p:nvPr>
        </p:nvSpPr>
        <p:spPr/>
        <p:txBody>
          <a:bodyPr>
            <a:normAutofit/>
          </a:bodyPr>
          <a:lstStyle/>
          <a:p>
            <a:r>
              <a:rPr lang="en-US" dirty="0"/>
              <a:t>Agencies that received  SSVF Funds </a:t>
            </a:r>
          </a:p>
        </p:txBody>
      </p:sp>
      <p:sp>
        <p:nvSpPr>
          <p:cNvPr id="3" name="Content Placeholder 2">
            <a:extLst>
              <a:ext uri="{FF2B5EF4-FFF2-40B4-BE49-F238E27FC236}">
                <a16:creationId xmlns:a16="http://schemas.microsoft.com/office/drawing/2014/main" id="{E78DFE37-5C76-75F8-9A26-B7C36792BB83}"/>
              </a:ext>
            </a:extLst>
          </p:cNvPr>
          <p:cNvSpPr>
            <a:spLocks noGrp="1"/>
          </p:cNvSpPr>
          <p:nvPr>
            <p:ph idx="1"/>
          </p:nvPr>
        </p:nvSpPr>
        <p:spPr/>
        <p:txBody>
          <a:bodyPr/>
          <a:lstStyle/>
          <a:p>
            <a:r>
              <a:rPr lang="en-US" dirty="0"/>
              <a:t>Mississippi United To End Homelessness</a:t>
            </a:r>
          </a:p>
          <a:p>
            <a:r>
              <a:rPr lang="en-US" dirty="0"/>
              <a:t>Hancock Resource Center</a:t>
            </a:r>
          </a:p>
          <a:p>
            <a:r>
              <a:rPr lang="en-US" dirty="0"/>
              <a:t>Catholic Charities Inc</a:t>
            </a:r>
          </a:p>
          <a:p>
            <a:r>
              <a:rPr lang="en-US" dirty="0"/>
              <a:t>Region XII Commission of Mental Health </a:t>
            </a:r>
          </a:p>
          <a:p>
            <a:endParaRPr lang="en-US" dirty="0"/>
          </a:p>
        </p:txBody>
      </p:sp>
    </p:spTree>
    <p:extLst>
      <p:ext uri="{BB962C8B-B14F-4D97-AF65-F5344CB8AC3E}">
        <p14:creationId xmlns:p14="http://schemas.microsoft.com/office/powerpoint/2010/main" val="3437048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2FCA-345F-6BF0-DA84-527280CFFC4F}"/>
              </a:ext>
            </a:extLst>
          </p:cNvPr>
          <p:cNvSpPr>
            <a:spLocks noGrp="1"/>
          </p:cNvSpPr>
          <p:nvPr>
            <p:ph type="title"/>
          </p:nvPr>
        </p:nvSpPr>
        <p:spPr/>
        <p:txBody>
          <a:bodyPr/>
          <a:lstStyle/>
          <a:p>
            <a:r>
              <a:rPr lang="en-US" dirty="0"/>
              <a:t>Assisted Unit Requirements </a:t>
            </a:r>
          </a:p>
        </p:txBody>
      </p:sp>
    </p:spTree>
    <p:extLst>
      <p:ext uri="{BB962C8B-B14F-4D97-AF65-F5344CB8AC3E}">
        <p14:creationId xmlns:p14="http://schemas.microsoft.com/office/powerpoint/2010/main" val="3596000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DC7A-AC25-71A4-D8C0-1AA5C93A9ECE}"/>
              </a:ext>
            </a:extLst>
          </p:cNvPr>
          <p:cNvSpPr>
            <a:spLocks noGrp="1"/>
          </p:cNvSpPr>
          <p:nvPr>
            <p:ph type="title"/>
          </p:nvPr>
        </p:nvSpPr>
        <p:spPr/>
        <p:txBody>
          <a:bodyPr>
            <a:normAutofit fontScale="90000"/>
          </a:bodyPr>
          <a:lstStyle/>
          <a:p>
            <a:r>
              <a:rPr lang="en-US" b="1" dirty="0"/>
              <a:t>Assisted Units</a:t>
            </a:r>
            <a:br>
              <a:rPr lang="en-US" dirty="0"/>
            </a:br>
            <a:endParaRPr lang="en-US" dirty="0"/>
          </a:p>
        </p:txBody>
      </p:sp>
      <p:sp>
        <p:nvSpPr>
          <p:cNvPr id="3" name="Content Placeholder 2">
            <a:extLst>
              <a:ext uri="{FF2B5EF4-FFF2-40B4-BE49-F238E27FC236}">
                <a16:creationId xmlns:a16="http://schemas.microsoft.com/office/drawing/2014/main" id="{3B343E0B-9226-2EC6-9EA2-6BBAA047DB38}"/>
              </a:ext>
            </a:extLst>
          </p:cNvPr>
          <p:cNvSpPr>
            <a:spLocks noGrp="1"/>
          </p:cNvSpPr>
          <p:nvPr>
            <p:ph idx="1"/>
          </p:nvPr>
        </p:nvSpPr>
        <p:spPr/>
        <p:txBody>
          <a:bodyPr/>
          <a:lstStyle/>
          <a:p>
            <a:r>
              <a:rPr lang="en-US" dirty="0"/>
              <a:t>Inspections</a:t>
            </a:r>
          </a:p>
          <a:p>
            <a:r>
              <a:rPr lang="en-US" dirty="0"/>
              <a:t>Lead Inspections</a:t>
            </a:r>
          </a:p>
          <a:p>
            <a:r>
              <a:rPr lang="en-US" dirty="0"/>
              <a:t>FMR &amp; Rent Reasonableness</a:t>
            </a:r>
          </a:p>
          <a:p>
            <a:endParaRPr lang="en-US" dirty="0"/>
          </a:p>
          <a:p>
            <a:endParaRPr lang="en-US" dirty="0"/>
          </a:p>
        </p:txBody>
      </p:sp>
    </p:spTree>
    <p:extLst>
      <p:ext uri="{BB962C8B-B14F-4D97-AF65-F5344CB8AC3E}">
        <p14:creationId xmlns:p14="http://schemas.microsoft.com/office/powerpoint/2010/main" val="2886306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54FF-A9DC-6438-C23E-24ED474FEA0E}"/>
              </a:ext>
            </a:extLst>
          </p:cNvPr>
          <p:cNvSpPr>
            <a:spLocks noGrp="1"/>
          </p:cNvSpPr>
          <p:nvPr>
            <p:ph type="title"/>
          </p:nvPr>
        </p:nvSpPr>
        <p:spPr/>
        <p:txBody>
          <a:bodyPr>
            <a:normAutofit/>
          </a:bodyPr>
          <a:lstStyle/>
          <a:p>
            <a:r>
              <a:rPr lang="en-US" dirty="0"/>
              <a:t>Inspections</a:t>
            </a:r>
          </a:p>
        </p:txBody>
      </p:sp>
      <p:sp>
        <p:nvSpPr>
          <p:cNvPr id="3" name="Content Placeholder 2">
            <a:extLst>
              <a:ext uri="{FF2B5EF4-FFF2-40B4-BE49-F238E27FC236}">
                <a16:creationId xmlns:a16="http://schemas.microsoft.com/office/drawing/2014/main" id="{A0FA67DE-4972-30FE-58CB-15CDE06A3986}"/>
              </a:ext>
            </a:extLst>
          </p:cNvPr>
          <p:cNvSpPr>
            <a:spLocks noGrp="1"/>
          </p:cNvSpPr>
          <p:nvPr>
            <p:ph idx="1"/>
          </p:nvPr>
        </p:nvSpPr>
        <p:spPr/>
        <p:txBody>
          <a:bodyPr>
            <a:normAutofit/>
          </a:bodyPr>
          <a:lstStyle/>
          <a:p>
            <a:pPr algn="l"/>
            <a:r>
              <a:rPr lang="en-US" b="0" i="0" dirty="0">
                <a:solidFill>
                  <a:srgbClr val="333333"/>
                </a:solidFill>
                <a:effectLst/>
                <a:highlight>
                  <a:srgbClr val="FFFFFF"/>
                </a:highlight>
                <a:latin typeface="Open Sans" panose="020B0606030504020204" pitchFamily="34" charset="0"/>
              </a:rPr>
              <a:t>Assisted units must meet minimum standards for safety, sanitation, and privacy in </a:t>
            </a:r>
            <a:r>
              <a:rPr lang="en-US" dirty="0">
                <a:solidFill>
                  <a:srgbClr val="333333"/>
                </a:solidFill>
                <a:highlight>
                  <a:srgbClr val="FFFFFF"/>
                </a:highlight>
                <a:latin typeface="Open Sans" panose="020B0606030504020204" pitchFamily="34" charset="0"/>
              </a:rPr>
              <a:t>housing</a:t>
            </a:r>
            <a:r>
              <a:rPr lang="en-US" b="0" i="0" dirty="0">
                <a:solidFill>
                  <a:srgbClr val="333333"/>
                </a:solidFill>
                <a:effectLst/>
                <a:highlight>
                  <a:srgbClr val="FFFFFF"/>
                </a:highlight>
                <a:latin typeface="Open Sans" panose="020B0606030504020204" pitchFamily="34" charset="0"/>
              </a:rPr>
              <a:t>.</a:t>
            </a:r>
          </a:p>
          <a:p>
            <a:pPr algn="l"/>
            <a:r>
              <a:rPr lang="en-US" dirty="0">
                <a:solidFill>
                  <a:srgbClr val="333333"/>
                </a:solidFill>
                <a:highlight>
                  <a:srgbClr val="FFFFFF"/>
                </a:highlight>
                <a:latin typeface="Open Sans" panose="020B0606030504020204" pitchFamily="34" charset="0"/>
              </a:rPr>
              <a:t>A visual inspection is required for all assisted units. </a:t>
            </a:r>
            <a:r>
              <a:rPr lang="en-US" b="0" i="0" dirty="0">
                <a:solidFill>
                  <a:srgbClr val="333333"/>
                </a:solidFill>
                <a:effectLst/>
                <a:highlight>
                  <a:srgbClr val="FFFFFF"/>
                </a:highlight>
                <a:latin typeface="Open Sans" panose="020B0606030504020204" pitchFamily="34" charset="0"/>
              </a:rPr>
              <a:t> </a:t>
            </a:r>
          </a:p>
          <a:p>
            <a:pPr algn="l"/>
            <a:r>
              <a:rPr lang="en-US" b="0" i="0" dirty="0">
                <a:solidFill>
                  <a:srgbClr val="333333"/>
                </a:solidFill>
                <a:effectLst/>
                <a:highlight>
                  <a:srgbClr val="FFFFFF"/>
                </a:highlight>
                <a:latin typeface="Open Sans" panose="020B0606030504020204" pitchFamily="34" charset="0"/>
              </a:rPr>
              <a:t>Accompanying the habitability standards are checklists, which offer an optional format for documenting compliance with the appropriate standards.</a:t>
            </a:r>
          </a:p>
          <a:p>
            <a:pPr lvl="1"/>
            <a:r>
              <a:rPr lang="en-US" dirty="0">
                <a:solidFill>
                  <a:srgbClr val="333333"/>
                </a:solidFill>
                <a:highlight>
                  <a:srgbClr val="FFFFFF"/>
                </a:highlight>
                <a:latin typeface="Open Sans" panose="020B0606030504020204" pitchFamily="34" charset="0"/>
              </a:rPr>
              <a:t>Each funded program may have unique inspection forms, but…</a:t>
            </a:r>
          </a:p>
          <a:p>
            <a:pPr lvl="1"/>
            <a:endParaRPr lang="en-US" b="0" i="0" dirty="0">
              <a:solidFill>
                <a:srgbClr val="333333"/>
              </a:solidFill>
              <a:effectLst/>
              <a:highlight>
                <a:srgbClr val="FFFFFF"/>
              </a:highlight>
              <a:latin typeface="Open Sans" panose="020B0606030504020204" pitchFamily="34" charset="0"/>
            </a:endParaRPr>
          </a:p>
          <a:p>
            <a:pPr algn="l"/>
            <a:r>
              <a:rPr lang="en-US" dirty="0">
                <a:solidFill>
                  <a:srgbClr val="333333"/>
                </a:solidFill>
                <a:highlight>
                  <a:srgbClr val="FFFFFF"/>
                </a:highlight>
                <a:latin typeface="Open Sans" panose="020B0606030504020204" pitchFamily="34" charset="0"/>
              </a:rPr>
              <a:t>As of October 2024, </a:t>
            </a:r>
            <a:r>
              <a:rPr lang="en-US" b="1" dirty="0">
                <a:solidFill>
                  <a:srgbClr val="333333"/>
                </a:solidFill>
                <a:highlight>
                  <a:srgbClr val="FFFFFF"/>
                </a:highlight>
                <a:latin typeface="Open Sans" panose="020B0606030504020204" pitchFamily="34" charset="0"/>
              </a:rPr>
              <a:t>ALL HUD </a:t>
            </a:r>
            <a:r>
              <a:rPr lang="en-US" dirty="0">
                <a:solidFill>
                  <a:srgbClr val="333333"/>
                </a:solidFill>
                <a:highlight>
                  <a:srgbClr val="FFFFFF"/>
                </a:highlight>
                <a:latin typeface="Open Sans" panose="020B0606030504020204" pitchFamily="34" charset="0"/>
              </a:rPr>
              <a:t>units must follow </a:t>
            </a:r>
            <a:r>
              <a:rPr lang="en-US" b="1" dirty="0">
                <a:solidFill>
                  <a:schemeClr val="accent4">
                    <a:lumMod val="75000"/>
                  </a:schemeClr>
                </a:solidFill>
                <a:highlight>
                  <a:srgbClr val="FFFFFF"/>
                </a:highlight>
                <a:latin typeface="Open Sans" panose="020B0606030504020204" pitchFamily="34" charset="0"/>
              </a:rPr>
              <a:t>NSPIRE</a:t>
            </a:r>
            <a:endParaRPr lang="en-US" b="1" i="0" dirty="0">
              <a:solidFill>
                <a:schemeClr val="accent4">
                  <a:lumMod val="75000"/>
                </a:schemeClr>
              </a:solidFill>
              <a:effectLst/>
              <a:highlight>
                <a:srgbClr val="FFFFFF"/>
              </a:highlight>
              <a:latin typeface="Open Sans" panose="020B0606030504020204" pitchFamily="34" charset="0"/>
            </a:endParaRPr>
          </a:p>
        </p:txBody>
      </p:sp>
    </p:spTree>
    <p:extLst>
      <p:ext uri="{BB962C8B-B14F-4D97-AF65-F5344CB8AC3E}">
        <p14:creationId xmlns:p14="http://schemas.microsoft.com/office/powerpoint/2010/main" val="2303552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4E4B-788F-5D72-271D-98C06A162A06}"/>
              </a:ext>
            </a:extLst>
          </p:cNvPr>
          <p:cNvSpPr>
            <a:spLocks noGrp="1"/>
          </p:cNvSpPr>
          <p:nvPr>
            <p:ph type="title"/>
          </p:nvPr>
        </p:nvSpPr>
        <p:spPr/>
        <p:txBody>
          <a:bodyPr/>
          <a:lstStyle/>
          <a:p>
            <a:r>
              <a:rPr lang="en-US" dirty="0"/>
              <a:t>Lead Inspections</a:t>
            </a:r>
          </a:p>
        </p:txBody>
      </p:sp>
      <p:sp>
        <p:nvSpPr>
          <p:cNvPr id="3" name="Content Placeholder 2">
            <a:extLst>
              <a:ext uri="{FF2B5EF4-FFF2-40B4-BE49-F238E27FC236}">
                <a16:creationId xmlns:a16="http://schemas.microsoft.com/office/drawing/2014/main" id="{EF95E67D-565F-C565-E8BD-548E99F5776D}"/>
              </a:ext>
            </a:extLst>
          </p:cNvPr>
          <p:cNvSpPr>
            <a:spLocks noGrp="1"/>
          </p:cNvSpPr>
          <p:nvPr>
            <p:ph idx="1"/>
          </p:nvPr>
        </p:nvSpPr>
        <p:spPr/>
        <p:txBody>
          <a:bodyPr>
            <a:normAutofit/>
          </a:bodyPr>
          <a:lstStyle/>
          <a:p>
            <a:r>
              <a:rPr lang="en-US" b="0" i="0" dirty="0">
                <a:solidFill>
                  <a:srgbClr val="1F1F1F"/>
                </a:solidFill>
                <a:effectLst/>
                <a:latin typeface="Google Sans"/>
              </a:rPr>
              <a:t>A lead-based paint inspection is </a:t>
            </a:r>
            <a:r>
              <a:rPr lang="en-US" b="0" i="0" dirty="0">
                <a:solidFill>
                  <a:srgbClr val="040C28"/>
                </a:solidFill>
                <a:effectLst/>
                <a:latin typeface="Google Sans"/>
              </a:rPr>
              <a:t>used to determine and report the presence and location of lead-based paint in target housing</a:t>
            </a:r>
            <a:r>
              <a:rPr lang="en-US" b="0" i="0" dirty="0">
                <a:solidFill>
                  <a:srgbClr val="1F1F1F"/>
                </a:solidFill>
                <a:effectLst/>
                <a:latin typeface="Google Sans"/>
              </a:rPr>
              <a:t>.</a:t>
            </a:r>
          </a:p>
          <a:p>
            <a:endParaRPr lang="en-US" dirty="0"/>
          </a:p>
          <a:p>
            <a:r>
              <a:rPr lang="en-US" dirty="0"/>
              <a:t>LEAD Inspections are triggered with </a:t>
            </a:r>
            <a:r>
              <a:rPr lang="en-US" dirty="0">
                <a:solidFill>
                  <a:srgbClr val="1F1F1F"/>
                </a:solidFill>
                <a:highlight>
                  <a:srgbClr val="FFFFFF"/>
                </a:highlight>
                <a:latin typeface="Google Sans"/>
              </a:rPr>
              <a:t>h</a:t>
            </a:r>
            <a:r>
              <a:rPr lang="en-US" b="0" i="0" dirty="0">
                <a:solidFill>
                  <a:srgbClr val="1F1F1F"/>
                </a:solidFill>
                <a:effectLst/>
                <a:highlight>
                  <a:srgbClr val="FFFFFF"/>
                </a:highlight>
                <a:latin typeface="Google Sans"/>
              </a:rPr>
              <a:t>omes built in the U.S. before 1978 are likely to have some lead-based paint. When the paint peels and cracks, it makes lead paint chips and dust.</a:t>
            </a:r>
            <a:endParaRPr lang="en-US" dirty="0"/>
          </a:p>
        </p:txBody>
      </p:sp>
    </p:spTree>
    <p:extLst>
      <p:ext uri="{BB962C8B-B14F-4D97-AF65-F5344CB8AC3E}">
        <p14:creationId xmlns:p14="http://schemas.microsoft.com/office/powerpoint/2010/main" val="919524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2350-F023-5BCE-1298-060A9CAA2D10}"/>
              </a:ext>
            </a:extLst>
          </p:cNvPr>
          <p:cNvSpPr>
            <a:spLocks noGrp="1"/>
          </p:cNvSpPr>
          <p:nvPr>
            <p:ph type="title"/>
          </p:nvPr>
        </p:nvSpPr>
        <p:spPr/>
        <p:txBody>
          <a:bodyPr>
            <a:normAutofit fontScale="90000"/>
          </a:bodyPr>
          <a:lstStyle/>
          <a:p>
            <a:r>
              <a:rPr lang="en-US" dirty="0"/>
              <a:t>Rent Reasonableness &amp; Fair Market Rent</a:t>
            </a:r>
          </a:p>
        </p:txBody>
      </p:sp>
      <p:sp>
        <p:nvSpPr>
          <p:cNvPr id="3" name="Content Placeholder 2">
            <a:extLst>
              <a:ext uri="{FF2B5EF4-FFF2-40B4-BE49-F238E27FC236}">
                <a16:creationId xmlns:a16="http://schemas.microsoft.com/office/drawing/2014/main" id="{C4F8995D-A0B1-A641-F064-FD7ED61A6BA5}"/>
              </a:ext>
            </a:extLst>
          </p:cNvPr>
          <p:cNvSpPr>
            <a:spLocks noGrp="1"/>
          </p:cNvSpPr>
          <p:nvPr>
            <p:ph idx="1"/>
          </p:nvPr>
        </p:nvSpPr>
        <p:spPr/>
        <p:txBody>
          <a:bodyPr>
            <a:normAutofit/>
          </a:bodyPr>
          <a:lstStyle/>
          <a:p>
            <a:r>
              <a:rPr lang="en-US" dirty="0"/>
              <a:t>Rental assistance may be provided to eligible program participants only when the rent, including utilities (gross rent), for the housing unit: </a:t>
            </a:r>
          </a:p>
          <a:p>
            <a:pPr marL="914400" lvl="1" indent="-457200">
              <a:buFont typeface="+mj-lt"/>
              <a:buAutoNum type="arabicPeriod"/>
            </a:pPr>
            <a:r>
              <a:rPr lang="en-US" dirty="0"/>
              <a:t>Does not exceed the Fair Market Rent (FMR) established by HUD for each geographic area, as provided under 24 CFR 888 and 24 CFR 982.503; and </a:t>
            </a:r>
          </a:p>
          <a:p>
            <a:pPr marL="914400" lvl="1" indent="-457200">
              <a:buFont typeface="+mj-lt"/>
              <a:buAutoNum type="arabicPeriod"/>
            </a:pPr>
            <a:r>
              <a:rPr lang="en-US" dirty="0"/>
              <a:t>Complies with HUD’s standard of rent reasonableness, as established under 24 CFR 982.507.2 This requirement is in the ESG program Interim Rule at 24 CFR 576.106(d). </a:t>
            </a:r>
          </a:p>
        </p:txBody>
      </p:sp>
    </p:spTree>
    <p:extLst>
      <p:ext uri="{BB962C8B-B14F-4D97-AF65-F5344CB8AC3E}">
        <p14:creationId xmlns:p14="http://schemas.microsoft.com/office/powerpoint/2010/main" val="1680809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32A42-569B-BEC0-D3C8-F9F463779FB6}"/>
              </a:ext>
            </a:extLst>
          </p:cNvPr>
          <p:cNvSpPr>
            <a:spLocks noGrp="1"/>
          </p:cNvSpPr>
          <p:nvPr>
            <p:ph type="title"/>
          </p:nvPr>
        </p:nvSpPr>
        <p:spPr/>
        <p:txBody>
          <a:bodyPr/>
          <a:lstStyle/>
          <a:p>
            <a:pPr algn="ctr"/>
            <a:r>
              <a:rPr lang="en-US" b="1" dirty="0"/>
              <a:t>Testing your knowledge </a:t>
            </a:r>
            <a:r>
              <a:rPr lang="en-US" dirty="0"/>
              <a:t> </a:t>
            </a:r>
          </a:p>
        </p:txBody>
      </p:sp>
    </p:spTree>
    <p:extLst>
      <p:ext uri="{BB962C8B-B14F-4D97-AF65-F5344CB8AC3E}">
        <p14:creationId xmlns:p14="http://schemas.microsoft.com/office/powerpoint/2010/main" val="724932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E0E1-5237-5619-1D3F-B04F3D681B70}"/>
              </a:ext>
            </a:extLst>
          </p:cNvPr>
          <p:cNvSpPr>
            <a:spLocks noGrp="1"/>
          </p:cNvSpPr>
          <p:nvPr>
            <p:ph type="ctrTitle"/>
          </p:nvPr>
        </p:nvSpPr>
        <p:spPr>
          <a:xfrm>
            <a:off x="652943" y="4224466"/>
            <a:ext cx="10886114" cy="1852371"/>
          </a:xfrm>
        </p:spPr>
        <p:txBody>
          <a:bodyPr>
            <a:normAutofit fontScale="90000"/>
          </a:bodyPr>
          <a:lstStyle/>
          <a:p>
            <a:r>
              <a:rPr lang="en-US" dirty="0"/>
              <a:t>Resources for those who are homeless or At Risk of becoming homeless: ESG</a:t>
            </a:r>
          </a:p>
        </p:txBody>
      </p:sp>
    </p:spTree>
    <p:extLst>
      <p:ext uri="{BB962C8B-B14F-4D97-AF65-F5344CB8AC3E}">
        <p14:creationId xmlns:p14="http://schemas.microsoft.com/office/powerpoint/2010/main" val="172298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7780-BD32-6BEA-750C-DD502E37D743}"/>
              </a:ext>
            </a:extLst>
          </p:cNvPr>
          <p:cNvSpPr>
            <a:spLocks noGrp="1"/>
          </p:cNvSpPr>
          <p:nvPr>
            <p:ph type="title"/>
          </p:nvPr>
        </p:nvSpPr>
        <p:spPr>
          <a:xfrm>
            <a:off x="729143" y="896473"/>
            <a:ext cx="10515600" cy="1009934"/>
          </a:xfrm>
        </p:spPr>
        <p:txBody>
          <a:bodyPr/>
          <a:lstStyle/>
          <a:p>
            <a:r>
              <a:rPr lang="en-US" b="1" dirty="0">
                <a:solidFill>
                  <a:schemeClr val="accent4">
                    <a:lumMod val="75000"/>
                  </a:schemeClr>
                </a:solidFill>
              </a:rPr>
              <a:t>What services works best….if</a:t>
            </a:r>
          </a:p>
        </p:txBody>
      </p:sp>
      <p:sp>
        <p:nvSpPr>
          <p:cNvPr id="3" name="Content Placeholder 2">
            <a:extLst>
              <a:ext uri="{FF2B5EF4-FFF2-40B4-BE49-F238E27FC236}">
                <a16:creationId xmlns:a16="http://schemas.microsoft.com/office/drawing/2014/main" id="{804397B8-3343-69ED-0072-A745CBD67B2D}"/>
              </a:ext>
            </a:extLst>
          </p:cNvPr>
          <p:cNvSpPr>
            <a:spLocks noGrp="1"/>
          </p:cNvSpPr>
          <p:nvPr>
            <p:ph idx="1"/>
          </p:nvPr>
        </p:nvSpPr>
        <p:spPr>
          <a:xfrm>
            <a:off x="838200" y="2046914"/>
            <a:ext cx="10515600" cy="4181273"/>
          </a:xfrm>
        </p:spPr>
        <p:txBody>
          <a:bodyPr>
            <a:normAutofit fontScale="77500" lnSpcReduction="20000"/>
          </a:bodyPr>
          <a:lstStyle/>
          <a:p>
            <a:r>
              <a:rPr lang="en-US" dirty="0"/>
              <a:t>You are evicting a Veteran?  </a:t>
            </a:r>
          </a:p>
          <a:p>
            <a:endParaRPr lang="en-US" dirty="0"/>
          </a:p>
          <a:p>
            <a:r>
              <a:rPr lang="en-US" dirty="0"/>
              <a:t>You are evicting a family who lost their income and will be moving into a shelter?</a:t>
            </a:r>
          </a:p>
          <a:p>
            <a:endParaRPr lang="en-US" dirty="0"/>
          </a:p>
          <a:p>
            <a:r>
              <a:rPr lang="en-US" dirty="0"/>
              <a:t>Domestic Violence situation and the partner would like to relocate?</a:t>
            </a:r>
          </a:p>
          <a:p>
            <a:endParaRPr lang="en-US" dirty="0"/>
          </a:p>
          <a:p>
            <a:r>
              <a:rPr lang="en-US" dirty="0"/>
              <a:t>An individual applies for your property and reviled to you that they are currently sleeping in their car?  </a:t>
            </a:r>
          </a:p>
          <a:p>
            <a:endParaRPr lang="en-US" dirty="0"/>
          </a:p>
          <a:p>
            <a:r>
              <a:rPr lang="en-US" dirty="0"/>
              <a:t>A disabled individual (SMI) who cannot maintain a job due to mental illness and received multiple evictions? </a:t>
            </a:r>
          </a:p>
        </p:txBody>
      </p:sp>
      <p:sp>
        <p:nvSpPr>
          <p:cNvPr id="4" name="TextBox 3">
            <a:extLst>
              <a:ext uri="{FF2B5EF4-FFF2-40B4-BE49-F238E27FC236}">
                <a16:creationId xmlns:a16="http://schemas.microsoft.com/office/drawing/2014/main" id="{B4634CD9-73AF-3227-1FA6-FD24E0D8B048}"/>
              </a:ext>
            </a:extLst>
          </p:cNvPr>
          <p:cNvSpPr txBox="1"/>
          <p:nvPr/>
        </p:nvSpPr>
        <p:spPr>
          <a:xfrm>
            <a:off x="4786603" y="1990386"/>
            <a:ext cx="2192694" cy="369332"/>
          </a:xfrm>
          <a:prstGeom prst="rect">
            <a:avLst/>
          </a:prstGeom>
          <a:noFill/>
        </p:spPr>
        <p:txBody>
          <a:bodyPr wrap="square" rtlCol="0">
            <a:spAutoFit/>
          </a:bodyPr>
          <a:lstStyle/>
          <a:p>
            <a:r>
              <a:rPr lang="en-US" b="1" dirty="0">
                <a:solidFill>
                  <a:srgbClr val="FF0000"/>
                </a:solidFill>
              </a:rPr>
              <a:t>SSVF</a:t>
            </a:r>
          </a:p>
        </p:txBody>
      </p:sp>
      <p:sp>
        <p:nvSpPr>
          <p:cNvPr id="5" name="TextBox 4">
            <a:extLst>
              <a:ext uri="{FF2B5EF4-FFF2-40B4-BE49-F238E27FC236}">
                <a16:creationId xmlns:a16="http://schemas.microsoft.com/office/drawing/2014/main" id="{93801E1A-D2F0-D85B-EFD4-4D5B9D50CD90}"/>
              </a:ext>
            </a:extLst>
          </p:cNvPr>
          <p:cNvSpPr txBox="1"/>
          <p:nvPr/>
        </p:nvSpPr>
        <p:spPr>
          <a:xfrm>
            <a:off x="4645008" y="5361321"/>
            <a:ext cx="1341935" cy="369332"/>
          </a:xfrm>
          <a:prstGeom prst="rect">
            <a:avLst/>
          </a:prstGeom>
          <a:noFill/>
        </p:spPr>
        <p:txBody>
          <a:bodyPr wrap="square" rtlCol="0">
            <a:spAutoFit/>
          </a:bodyPr>
          <a:lstStyle/>
          <a:p>
            <a:r>
              <a:rPr lang="en-US" b="1" dirty="0">
                <a:solidFill>
                  <a:srgbClr val="FF0000"/>
                </a:solidFill>
              </a:rPr>
              <a:t>CHOICE</a:t>
            </a:r>
          </a:p>
        </p:txBody>
      </p:sp>
      <p:sp>
        <p:nvSpPr>
          <p:cNvPr id="7" name="TextBox 6">
            <a:extLst>
              <a:ext uri="{FF2B5EF4-FFF2-40B4-BE49-F238E27FC236}">
                <a16:creationId xmlns:a16="http://schemas.microsoft.com/office/drawing/2014/main" id="{98771ACA-038B-E572-57FB-170EAA259CB2}"/>
              </a:ext>
            </a:extLst>
          </p:cNvPr>
          <p:cNvSpPr txBox="1"/>
          <p:nvPr/>
        </p:nvSpPr>
        <p:spPr>
          <a:xfrm>
            <a:off x="1789981" y="2989053"/>
            <a:ext cx="2928668" cy="369332"/>
          </a:xfrm>
          <a:prstGeom prst="rect">
            <a:avLst/>
          </a:prstGeom>
          <a:noFill/>
        </p:spPr>
        <p:txBody>
          <a:bodyPr wrap="square" rtlCol="0">
            <a:spAutoFit/>
          </a:bodyPr>
          <a:lstStyle/>
          <a:p>
            <a:r>
              <a:rPr lang="en-US" b="1" dirty="0">
                <a:solidFill>
                  <a:srgbClr val="FF0000"/>
                </a:solidFill>
              </a:rPr>
              <a:t>Homeless Prevention </a:t>
            </a:r>
          </a:p>
        </p:txBody>
      </p:sp>
      <p:sp>
        <p:nvSpPr>
          <p:cNvPr id="8" name="TextBox 7">
            <a:extLst>
              <a:ext uri="{FF2B5EF4-FFF2-40B4-BE49-F238E27FC236}">
                <a16:creationId xmlns:a16="http://schemas.microsoft.com/office/drawing/2014/main" id="{E3FEA62D-D9E3-8F67-3846-678BB07A0FEE}"/>
              </a:ext>
            </a:extLst>
          </p:cNvPr>
          <p:cNvSpPr txBox="1"/>
          <p:nvPr/>
        </p:nvSpPr>
        <p:spPr>
          <a:xfrm>
            <a:off x="3993977" y="4498283"/>
            <a:ext cx="2643996" cy="369332"/>
          </a:xfrm>
          <a:prstGeom prst="rect">
            <a:avLst/>
          </a:prstGeom>
          <a:noFill/>
        </p:spPr>
        <p:txBody>
          <a:bodyPr wrap="square" rtlCol="0">
            <a:spAutoFit/>
          </a:bodyPr>
          <a:lstStyle/>
          <a:p>
            <a:r>
              <a:rPr lang="en-US" b="1" dirty="0">
                <a:solidFill>
                  <a:srgbClr val="FF0000"/>
                </a:solidFill>
              </a:rPr>
              <a:t>Rapid Rehousing</a:t>
            </a:r>
          </a:p>
        </p:txBody>
      </p:sp>
      <p:sp>
        <p:nvSpPr>
          <p:cNvPr id="6" name="TextBox 5">
            <a:extLst>
              <a:ext uri="{FF2B5EF4-FFF2-40B4-BE49-F238E27FC236}">
                <a16:creationId xmlns:a16="http://schemas.microsoft.com/office/drawing/2014/main" id="{9C9441A0-C434-D7FB-D1E1-2D0BEF790FEB}"/>
              </a:ext>
            </a:extLst>
          </p:cNvPr>
          <p:cNvSpPr txBox="1"/>
          <p:nvPr/>
        </p:nvSpPr>
        <p:spPr>
          <a:xfrm>
            <a:off x="2700068" y="3747982"/>
            <a:ext cx="6081622" cy="369332"/>
          </a:xfrm>
          <a:prstGeom prst="rect">
            <a:avLst/>
          </a:prstGeom>
          <a:noFill/>
        </p:spPr>
        <p:txBody>
          <a:bodyPr wrap="square" rtlCol="0">
            <a:spAutoFit/>
          </a:bodyPr>
          <a:lstStyle/>
          <a:p>
            <a:r>
              <a:rPr lang="en-US" b="1" dirty="0"/>
              <a:t>National Domestic Violence Hotline </a:t>
            </a:r>
            <a:r>
              <a:rPr lang="en-US" b="1" dirty="0">
                <a:solidFill>
                  <a:srgbClr val="FF0000"/>
                </a:solidFill>
              </a:rPr>
              <a:t>1-800-799-7233</a:t>
            </a:r>
          </a:p>
        </p:txBody>
      </p:sp>
    </p:spTree>
    <p:extLst>
      <p:ext uri="{BB962C8B-B14F-4D97-AF65-F5344CB8AC3E}">
        <p14:creationId xmlns:p14="http://schemas.microsoft.com/office/powerpoint/2010/main" val="41160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EEB06-4F57-EF6E-56C0-44CCDACFA1AA}"/>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53C017DD-C3D1-50D9-4C0E-7B1AE97B2550}"/>
              </a:ext>
            </a:extLst>
          </p:cNvPr>
          <p:cNvSpPr>
            <a:spLocks noGrp="1"/>
          </p:cNvSpPr>
          <p:nvPr>
            <p:ph idx="1"/>
          </p:nvPr>
        </p:nvSpPr>
        <p:spPr/>
        <p:txBody>
          <a:bodyPr/>
          <a:lstStyle/>
          <a:p>
            <a:r>
              <a:rPr lang="en-US" dirty="0">
                <a:hlinkClick r:id="rId2"/>
              </a:rPr>
              <a:t>Fredrick.davis@mshc.com</a:t>
            </a:r>
            <a:r>
              <a:rPr lang="en-US" dirty="0"/>
              <a:t> </a:t>
            </a:r>
          </a:p>
          <a:p>
            <a:r>
              <a:rPr lang="en-US" dirty="0"/>
              <a:t>https://www.mshomecorp.com/</a:t>
            </a:r>
          </a:p>
        </p:txBody>
      </p:sp>
    </p:spTree>
    <p:extLst>
      <p:ext uri="{BB962C8B-B14F-4D97-AF65-F5344CB8AC3E}">
        <p14:creationId xmlns:p14="http://schemas.microsoft.com/office/powerpoint/2010/main" val="14933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4683-7F00-7C9C-608A-E6537CC1AD2D}"/>
              </a:ext>
            </a:extLst>
          </p:cNvPr>
          <p:cNvSpPr>
            <a:spLocks noGrp="1"/>
          </p:cNvSpPr>
          <p:nvPr>
            <p:ph type="title"/>
          </p:nvPr>
        </p:nvSpPr>
        <p:spPr/>
        <p:txBody>
          <a:bodyPr/>
          <a:lstStyle/>
          <a:p>
            <a:r>
              <a:rPr lang="en-US" dirty="0"/>
              <a:t>What is ESG</a:t>
            </a:r>
          </a:p>
        </p:txBody>
      </p:sp>
      <p:sp>
        <p:nvSpPr>
          <p:cNvPr id="3" name="Content Placeholder 2">
            <a:extLst>
              <a:ext uri="{FF2B5EF4-FFF2-40B4-BE49-F238E27FC236}">
                <a16:creationId xmlns:a16="http://schemas.microsoft.com/office/drawing/2014/main" id="{5C11F170-5F11-8BA8-CEDC-4851600B0EF4}"/>
              </a:ext>
            </a:extLst>
          </p:cNvPr>
          <p:cNvSpPr>
            <a:spLocks noGrp="1"/>
          </p:cNvSpPr>
          <p:nvPr>
            <p:ph idx="1"/>
          </p:nvPr>
        </p:nvSpPr>
        <p:spPr/>
        <p:txBody>
          <a:bodyPr>
            <a:normAutofit fontScale="85000" lnSpcReduction="10000"/>
          </a:bodyPr>
          <a:lstStyle/>
          <a:p>
            <a:r>
              <a:rPr lang="en-US" sz="3500" b="1" i="0" cap="all" dirty="0">
                <a:solidFill>
                  <a:srgbClr val="000000"/>
                </a:solidFill>
                <a:effectLst/>
                <a:latin typeface="IBM Plex Serif" panose="02060503050406000203" pitchFamily="18" charset="0"/>
              </a:rPr>
              <a:t>EMERGENCY SOLUTIONS GRANTS PROGRAM </a:t>
            </a:r>
          </a:p>
          <a:p>
            <a:pPr marL="0" indent="0" algn="l">
              <a:buNone/>
            </a:pPr>
            <a:r>
              <a:rPr lang="en-US" b="0" i="0" dirty="0">
                <a:solidFill>
                  <a:srgbClr val="000000"/>
                </a:solidFill>
                <a:effectLst/>
                <a:latin typeface="IBM Plex Serif" panose="02060503050406000203" pitchFamily="18" charset="0"/>
              </a:rPr>
              <a:t>The Homeless Emergency Assistance and Rapid Transition to Housing (HEARTH) Act of 2009 amended to the McKinney-Vento Homeless Assistance Act, revised the Emergency Shelter Grants Program and renamed it to the Emergency Solutions Grants (ESG) program. </a:t>
            </a:r>
          </a:p>
          <a:p>
            <a:pPr marL="0" indent="0" algn="l">
              <a:buNone/>
            </a:pPr>
            <a:endParaRPr lang="en-US" b="0" i="0" dirty="0">
              <a:solidFill>
                <a:srgbClr val="000000"/>
              </a:solidFill>
              <a:effectLst/>
              <a:latin typeface="IBM Plex Serif" panose="02060503050406000203" pitchFamily="18" charset="0"/>
            </a:endParaRPr>
          </a:p>
          <a:p>
            <a:pPr marL="0" indent="0" algn="l">
              <a:buNone/>
            </a:pPr>
            <a:r>
              <a:rPr lang="en-US" b="0" i="0" dirty="0">
                <a:solidFill>
                  <a:srgbClr val="000000"/>
                </a:solidFill>
                <a:effectLst/>
                <a:latin typeface="IBM Plex Serif" panose="02060503050406000203" pitchFamily="18" charset="0"/>
              </a:rPr>
              <a:t>The ESG Interim Rule took effect on January 4, 2012. The change in the program name reflects the change in focus from addressing the needs of homeless people in emergency or transitional shelters to assisting people to quickly regain stability in permanent housing after experiencing a housing crisis and/or homelessness.</a:t>
            </a:r>
          </a:p>
          <a:p>
            <a:pPr marL="0" indent="0">
              <a:buNone/>
            </a:pPr>
            <a:endParaRPr lang="en-US" dirty="0"/>
          </a:p>
        </p:txBody>
      </p:sp>
    </p:spTree>
    <p:extLst>
      <p:ext uri="{BB962C8B-B14F-4D97-AF65-F5344CB8AC3E}">
        <p14:creationId xmlns:p14="http://schemas.microsoft.com/office/powerpoint/2010/main" val="353184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EBDB-707D-773A-80D5-7C361723BD1E}"/>
              </a:ext>
            </a:extLst>
          </p:cNvPr>
          <p:cNvSpPr>
            <a:spLocks noGrp="1"/>
          </p:cNvSpPr>
          <p:nvPr>
            <p:ph type="title"/>
          </p:nvPr>
        </p:nvSpPr>
        <p:spPr/>
        <p:txBody>
          <a:bodyPr>
            <a:normAutofit/>
          </a:bodyPr>
          <a:lstStyle/>
          <a:p>
            <a:r>
              <a:rPr lang="en-US" sz="3200" b="1" i="0" cap="all" dirty="0">
                <a:solidFill>
                  <a:srgbClr val="000000"/>
                </a:solidFill>
                <a:effectLst/>
                <a:latin typeface="IBM Plex Serif" panose="02060503050406000203" pitchFamily="18" charset="0"/>
              </a:rPr>
              <a:t>EMERGENCY SOLUTIONS GRANTS PROGRAM </a:t>
            </a:r>
            <a:endParaRPr lang="en-US" sz="3200" dirty="0"/>
          </a:p>
        </p:txBody>
      </p:sp>
      <p:sp>
        <p:nvSpPr>
          <p:cNvPr id="3" name="Content Placeholder 2">
            <a:extLst>
              <a:ext uri="{FF2B5EF4-FFF2-40B4-BE49-F238E27FC236}">
                <a16:creationId xmlns:a16="http://schemas.microsoft.com/office/drawing/2014/main" id="{F1C81913-A846-8327-F29B-8A221FA1A855}"/>
              </a:ext>
            </a:extLst>
          </p:cNvPr>
          <p:cNvSpPr>
            <a:spLocks noGrp="1"/>
          </p:cNvSpPr>
          <p:nvPr>
            <p:ph idx="1"/>
          </p:nvPr>
        </p:nvSpPr>
        <p:spPr/>
        <p:txBody>
          <a:bodyPr>
            <a:normAutofit fontScale="55000" lnSpcReduction="20000"/>
          </a:bodyPr>
          <a:lstStyle/>
          <a:p>
            <a:pPr marL="0" indent="0" algn="l">
              <a:buNone/>
            </a:pPr>
            <a:r>
              <a:rPr lang="en-US" sz="3500" b="0" i="0" dirty="0">
                <a:solidFill>
                  <a:srgbClr val="000000"/>
                </a:solidFill>
                <a:effectLst/>
                <a:latin typeface="IBM Plex Serif" panose="02060503050406000203" pitchFamily="18" charset="0"/>
              </a:rPr>
              <a:t>This program provides funding to:</a:t>
            </a:r>
          </a:p>
          <a:p>
            <a:r>
              <a:rPr lang="en-US" sz="3500" b="0" i="0" dirty="0">
                <a:solidFill>
                  <a:srgbClr val="000000"/>
                </a:solidFill>
                <a:effectLst/>
                <a:latin typeface="IBM Plex Serif" panose="02060503050406000203" pitchFamily="18" charset="0"/>
              </a:rPr>
              <a:t>Engage homeless individuals and families living on the street;</a:t>
            </a:r>
          </a:p>
          <a:p>
            <a:r>
              <a:rPr lang="en-US" sz="3500" b="0" i="0" dirty="0">
                <a:solidFill>
                  <a:srgbClr val="000000"/>
                </a:solidFill>
                <a:effectLst/>
                <a:latin typeface="IBM Plex Serif" panose="02060503050406000203" pitchFamily="18" charset="0"/>
              </a:rPr>
              <a:t>Improve the number and quality of emergency shelters for homeless individuals and families;</a:t>
            </a:r>
          </a:p>
          <a:p>
            <a:r>
              <a:rPr lang="en-US" sz="3500" b="0" i="0" dirty="0">
                <a:solidFill>
                  <a:srgbClr val="000000"/>
                </a:solidFill>
                <a:effectLst/>
                <a:latin typeface="IBM Plex Serif" panose="02060503050406000203" pitchFamily="18" charset="0"/>
              </a:rPr>
              <a:t>Help operate these shelters;</a:t>
            </a:r>
          </a:p>
          <a:p>
            <a:r>
              <a:rPr lang="en-US" sz="3500" b="0" i="0" dirty="0">
                <a:solidFill>
                  <a:srgbClr val="000000"/>
                </a:solidFill>
                <a:effectLst/>
                <a:latin typeface="IBM Plex Serif" panose="02060503050406000203" pitchFamily="18" charset="0"/>
              </a:rPr>
              <a:t>Provide essential services to shelter residents;</a:t>
            </a:r>
          </a:p>
          <a:p>
            <a:r>
              <a:rPr lang="en-US" sz="3500" b="0" i="0" dirty="0">
                <a:solidFill>
                  <a:srgbClr val="000000"/>
                </a:solidFill>
                <a:effectLst/>
                <a:latin typeface="IBM Plex Serif" panose="02060503050406000203" pitchFamily="18" charset="0"/>
              </a:rPr>
              <a:t>Rapidly re-house homeless individuals and families; and</a:t>
            </a:r>
          </a:p>
          <a:p>
            <a:r>
              <a:rPr lang="en-US" sz="3500" b="0" i="0" dirty="0">
                <a:solidFill>
                  <a:srgbClr val="000000"/>
                </a:solidFill>
                <a:effectLst/>
                <a:latin typeface="IBM Plex Serif" panose="02060503050406000203" pitchFamily="18" charset="0"/>
              </a:rPr>
              <a:t>Prevent families and individuals from becoming homeless.</a:t>
            </a:r>
          </a:p>
          <a:p>
            <a:pPr marL="0" indent="0">
              <a:buNone/>
            </a:pPr>
            <a:endParaRPr lang="en-US" b="0" i="0" dirty="0">
              <a:solidFill>
                <a:srgbClr val="000000"/>
              </a:solidFill>
              <a:effectLst/>
              <a:latin typeface="IBM Plex Serif" panose="02060503050406000203" pitchFamily="18" charset="0"/>
            </a:endParaRPr>
          </a:p>
          <a:p>
            <a:pPr marL="0" indent="0">
              <a:buNone/>
            </a:pPr>
            <a:r>
              <a:rPr lang="en-US" sz="3600" b="0" i="0" dirty="0">
                <a:solidFill>
                  <a:srgbClr val="000000"/>
                </a:solidFill>
                <a:effectLst/>
                <a:latin typeface="IBM Plex Serif" panose="02060503050406000203" pitchFamily="18" charset="0"/>
              </a:rPr>
              <a:t>ESG funds may be used for these five program components: street outreach, emergency shelter, homelessness prevention, rapid re-housing assistance, Homeless Management Information System (HMIS), as well as up to 7.5% of a recipient’s allocation can be used for administrative activities.</a:t>
            </a:r>
          </a:p>
          <a:p>
            <a:endParaRPr lang="en-US" dirty="0"/>
          </a:p>
        </p:txBody>
      </p:sp>
    </p:spTree>
    <p:extLst>
      <p:ext uri="{BB962C8B-B14F-4D97-AF65-F5344CB8AC3E}">
        <p14:creationId xmlns:p14="http://schemas.microsoft.com/office/powerpoint/2010/main" val="386058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45EC-E91B-79A6-6313-DF3258479F4A}"/>
              </a:ext>
            </a:extLst>
          </p:cNvPr>
          <p:cNvSpPr>
            <a:spLocks noGrp="1"/>
          </p:cNvSpPr>
          <p:nvPr>
            <p:ph type="title"/>
          </p:nvPr>
        </p:nvSpPr>
        <p:spPr/>
        <p:txBody>
          <a:bodyPr/>
          <a:lstStyle/>
          <a:p>
            <a:r>
              <a:rPr lang="en-US" dirty="0"/>
              <a:t>ESG Eligible Applicant</a:t>
            </a:r>
          </a:p>
        </p:txBody>
      </p:sp>
      <p:sp>
        <p:nvSpPr>
          <p:cNvPr id="3" name="Content Placeholder 2">
            <a:extLst>
              <a:ext uri="{FF2B5EF4-FFF2-40B4-BE49-F238E27FC236}">
                <a16:creationId xmlns:a16="http://schemas.microsoft.com/office/drawing/2014/main" id="{0557553B-53E8-99BE-DD22-4AB46A7F7DD1}"/>
              </a:ext>
            </a:extLst>
          </p:cNvPr>
          <p:cNvSpPr>
            <a:spLocks noGrp="1"/>
          </p:cNvSpPr>
          <p:nvPr>
            <p:ph idx="1"/>
          </p:nvPr>
        </p:nvSpPr>
        <p:spPr/>
        <p:txBody>
          <a:bodyPr>
            <a:normAutofit/>
          </a:bodyPr>
          <a:lstStyle/>
          <a:p>
            <a:r>
              <a:rPr lang="en-US" sz="3200" dirty="0"/>
              <a:t>Homeless</a:t>
            </a:r>
          </a:p>
          <a:p>
            <a:r>
              <a:rPr lang="en-US" sz="3200" dirty="0"/>
              <a:t>At Risk</a:t>
            </a:r>
          </a:p>
        </p:txBody>
      </p:sp>
    </p:spTree>
    <p:extLst>
      <p:ext uri="{BB962C8B-B14F-4D97-AF65-F5344CB8AC3E}">
        <p14:creationId xmlns:p14="http://schemas.microsoft.com/office/powerpoint/2010/main" val="19361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8F113-195A-2DDF-9B64-DEF9075D97F9}"/>
              </a:ext>
            </a:extLst>
          </p:cNvPr>
          <p:cNvSpPr>
            <a:spLocks noGrp="1"/>
          </p:cNvSpPr>
          <p:nvPr>
            <p:ph type="title"/>
          </p:nvPr>
        </p:nvSpPr>
        <p:spPr/>
        <p:txBody>
          <a:bodyPr>
            <a:normAutofit fontScale="90000"/>
          </a:bodyPr>
          <a:lstStyle/>
          <a:p>
            <a:pPr algn="l"/>
            <a:r>
              <a:rPr lang="en-US" b="1" i="0" dirty="0">
                <a:solidFill>
                  <a:srgbClr val="0D4050"/>
                </a:solidFill>
                <a:effectLst/>
                <a:highlight>
                  <a:srgbClr val="FFFFFF"/>
                </a:highlight>
                <a:latin typeface="Open Sans" panose="020B0606030504020204" pitchFamily="34" charset="0"/>
              </a:rPr>
              <a:t>Homeless Category 1: Literally Homeless</a:t>
            </a:r>
          </a:p>
        </p:txBody>
      </p:sp>
      <p:sp>
        <p:nvSpPr>
          <p:cNvPr id="3" name="Content Placeholder 2">
            <a:extLst>
              <a:ext uri="{FF2B5EF4-FFF2-40B4-BE49-F238E27FC236}">
                <a16:creationId xmlns:a16="http://schemas.microsoft.com/office/drawing/2014/main" id="{C9F3ED99-E4C8-16DB-4A2E-D40B1A0F4B2C}"/>
              </a:ext>
            </a:extLst>
          </p:cNvPr>
          <p:cNvSpPr>
            <a:spLocks noGrp="1"/>
          </p:cNvSpPr>
          <p:nvPr>
            <p:ph idx="1"/>
          </p:nvPr>
        </p:nvSpPr>
        <p:spPr/>
        <p:txBody>
          <a:bodyPr>
            <a:normAutofit fontScale="85000" lnSpcReduction="10000"/>
          </a:bodyPr>
          <a:lstStyle/>
          <a:p>
            <a:pPr algn="l"/>
            <a:r>
              <a:rPr lang="en-US" b="0" i="0" dirty="0">
                <a:solidFill>
                  <a:srgbClr val="333333"/>
                </a:solidFill>
                <a:effectLst/>
                <a:highlight>
                  <a:srgbClr val="FFFFFF"/>
                </a:highlight>
                <a:latin typeface="Open Sans" panose="020B0606030504020204" pitchFamily="34" charset="0"/>
              </a:rPr>
              <a:t>Individual or family who lacks a fixed, regular, and adequate nighttime residence, meaning:</a:t>
            </a:r>
          </a:p>
          <a:p>
            <a:pPr algn="l">
              <a:buFont typeface="+mj-lt"/>
              <a:buAutoNum type="arabicPeriod"/>
            </a:pPr>
            <a:r>
              <a:rPr lang="en-US" b="0" i="0" dirty="0">
                <a:solidFill>
                  <a:srgbClr val="333333"/>
                </a:solidFill>
                <a:effectLst/>
                <a:highlight>
                  <a:srgbClr val="FFFFFF"/>
                </a:highlight>
                <a:latin typeface="Open Sans" panose="020B0606030504020204" pitchFamily="34" charset="0"/>
              </a:rPr>
              <a:t>Has a primary nighttime residence that is a public or private place not meant for human habitation; </a:t>
            </a:r>
            <a:r>
              <a:rPr lang="en-US" b="1" i="0" dirty="0">
                <a:solidFill>
                  <a:srgbClr val="333333"/>
                </a:solidFill>
                <a:effectLst/>
                <a:highlight>
                  <a:srgbClr val="FFFFFF"/>
                </a:highlight>
                <a:latin typeface="Open Sans" panose="020B0606030504020204" pitchFamily="34" charset="0"/>
              </a:rPr>
              <a:t>or</a:t>
            </a:r>
            <a:endParaRPr lang="en-US" b="0" i="0" dirty="0">
              <a:solidFill>
                <a:srgbClr val="333333"/>
              </a:solidFill>
              <a:effectLst/>
              <a:highlight>
                <a:srgbClr val="FFFFFF"/>
              </a:highlight>
              <a:latin typeface="Open Sans" panose="020B0606030504020204" pitchFamily="34" charset="0"/>
            </a:endParaRPr>
          </a:p>
          <a:p>
            <a:pPr algn="l">
              <a:buFont typeface="+mj-lt"/>
              <a:buAutoNum type="arabicPeriod"/>
            </a:pPr>
            <a:r>
              <a:rPr lang="en-US" b="0" i="0" dirty="0">
                <a:solidFill>
                  <a:srgbClr val="333333"/>
                </a:solidFill>
                <a:effectLst/>
                <a:highlight>
                  <a:srgbClr val="FFFFFF"/>
                </a:highlight>
                <a:latin typeface="Open Sans" panose="020B0606030504020204" pitchFamily="34" charset="0"/>
              </a:rPr>
              <a:t>Is living in a publicly or privately operated shelter designated to provide temporary living arrangements (including congregate shelters, transitional housing, and hotels and motels paid for by charitable organizations or by federal, state and local government programs); </a:t>
            </a:r>
            <a:r>
              <a:rPr lang="en-US" b="1" i="0" dirty="0">
                <a:solidFill>
                  <a:srgbClr val="333333"/>
                </a:solidFill>
                <a:effectLst/>
                <a:highlight>
                  <a:srgbClr val="FFFFFF"/>
                </a:highlight>
                <a:latin typeface="Open Sans" panose="020B0606030504020204" pitchFamily="34" charset="0"/>
              </a:rPr>
              <a:t>or</a:t>
            </a:r>
            <a:endParaRPr lang="en-US" b="0" i="0" dirty="0">
              <a:solidFill>
                <a:srgbClr val="333333"/>
              </a:solidFill>
              <a:effectLst/>
              <a:highlight>
                <a:srgbClr val="FFFFFF"/>
              </a:highlight>
              <a:latin typeface="Open Sans" panose="020B0606030504020204" pitchFamily="34" charset="0"/>
            </a:endParaRPr>
          </a:p>
          <a:p>
            <a:pPr algn="l">
              <a:buFont typeface="+mj-lt"/>
              <a:buAutoNum type="arabicPeriod"/>
            </a:pPr>
            <a:r>
              <a:rPr lang="en-US" b="0" i="0" dirty="0">
                <a:solidFill>
                  <a:srgbClr val="333333"/>
                </a:solidFill>
                <a:effectLst/>
                <a:highlight>
                  <a:srgbClr val="FFFFFF"/>
                </a:highlight>
                <a:latin typeface="Open Sans" panose="020B0606030504020204" pitchFamily="34" charset="0"/>
              </a:rPr>
              <a:t>Is exiting an institution where (s)he has resided for 90 days or less and who resided in an emergency shelter or place not meant for human habitation immediately before entering that institution.</a:t>
            </a:r>
          </a:p>
          <a:p>
            <a:endParaRPr lang="en-US" dirty="0"/>
          </a:p>
        </p:txBody>
      </p:sp>
    </p:spTree>
    <p:extLst>
      <p:ext uri="{BB962C8B-B14F-4D97-AF65-F5344CB8AC3E}">
        <p14:creationId xmlns:p14="http://schemas.microsoft.com/office/powerpoint/2010/main" val="1694792128"/>
      </p:ext>
    </p:extLst>
  </p:cSld>
  <p:clrMapOvr>
    <a:masterClrMapping/>
  </p:clrMapOvr>
</p:sld>
</file>

<file path=ppt/theme/theme1.xml><?xml version="1.0" encoding="utf-8"?>
<a:theme xmlns:a="http://schemas.openxmlformats.org/drawingml/2006/main" name="Office Theme">
  <a:themeElements>
    <a:clrScheme name="MHC Colors">
      <a:dk1>
        <a:srgbClr val="253746"/>
      </a:dk1>
      <a:lt1>
        <a:srgbClr val="FFFFFF"/>
      </a:lt1>
      <a:dk2>
        <a:srgbClr val="004990"/>
      </a:dk2>
      <a:lt2>
        <a:srgbClr val="BFBFBF"/>
      </a:lt2>
      <a:accent1>
        <a:srgbClr val="526BA4"/>
      </a:accent1>
      <a:accent2>
        <a:srgbClr val="0FAD50"/>
      </a:accent2>
      <a:accent3>
        <a:srgbClr val="18AEA5"/>
      </a:accent3>
      <a:accent4>
        <a:srgbClr val="EE7008"/>
      </a:accent4>
      <a:accent5>
        <a:srgbClr val="385B6C"/>
      </a:accent5>
      <a:accent6>
        <a:srgbClr val="40BAD2"/>
      </a:accent6>
      <a:hlink>
        <a:srgbClr val="90BB23"/>
      </a:hlink>
      <a:folHlink>
        <a:srgbClr val="EE7008"/>
      </a:folHlink>
    </a:clrScheme>
    <a:fontScheme name="MHC Template 2024">
      <a:majorFont>
        <a:latin typeface="Futura P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d713226-c8c8-416d-a28b-6d681f02b9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B61266E24CD046A248B302335502AA" ma:contentTypeVersion="13" ma:contentTypeDescription="Create a new document." ma:contentTypeScope="" ma:versionID="ac1d55e3a52ea9f41b8fa10419ade8f1">
  <xsd:schema xmlns:xsd="http://www.w3.org/2001/XMLSchema" xmlns:xs="http://www.w3.org/2001/XMLSchema" xmlns:p="http://schemas.microsoft.com/office/2006/metadata/properties" xmlns:ns3="0d713226-c8c8-416d-a28b-6d681f02b9ce" xmlns:ns4="b53a28f2-fe07-4597-9231-2af08712d074" targetNamespace="http://schemas.microsoft.com/office/2006/metadata/properties" ma:root="true" ma:fieldsID="54de437b98ed98550d6e35803fcfbb4e" ns3:_="" ns4:_="">
    <xsd:import namespace="0d713226-c8c8-416d-a28b-6d681f02b9ce"/>
    <xsd:import namespace="b53a28f2-fe07-4597-9231-2af08712d07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713226-c8c8-416d-a28b-6d681f02b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3a28f2-fe07-4597-9231-2af08712d0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19D68-A9CF-453F-95B4-0DAD2B08EA04}">
  <ds:schemaRefs>
    <ds:schemaRef ds:uri="http://schemas.microsoft.com/sharepoint/v3/contenttype/forms"/>
  </ds:schemaRefs>
</ds:datastoreItem>
</file>

<file path=customXml/itemProps2.xml><?xml version="1.0" encoding="utf-8"?>
<ds:datastoreItem xmlns:ds="http://schemas.openxmlformats.org/officeDocument/2006/customXml" ds:itemID="{6D55942E-DD41-4CF3-BA96-763828193905}">
  <ds:schemaRefs>
    <ds:schemaRef ds:uri="http://purl.org/dc/terms/"/>
    <ds:schemaRef ds:uri="b53a28f2-fe07-4597-9231-2af08712d074"/>
    <ds:schemaRef ds:uri="http://schemas.microsoft.com/office/2006/documentManagement/types"/>
    <ds:schemaRef ds:uri="http://schemas.microsoft.com/office/2006/metadata/properties"/>
    <ds:schemaRef ds:uri="http://purl.org/dc/elements/1.1/"/>
    <ds:schemaRef ds:uri="http://purl.org/dc/dcmitype/"/>
    <ds:schemaRef ds:uri="0d713226-c8c8-416d-a28b-6d681f02b9c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1448A10-A3B3-47E0-882C-9028B1BC0E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713226-c8c8-416d-a28b-6d681f02b9ce"/>
    <ds:schemaRef ds:uri="b53a28f2-fe07-4597-9231-2af08712d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5566</TotalTime>
  <Words>2517</Words>
  <Application>Microsoft Office PowerPoint</Application>
  <PresentationFormat>Widescreen</PresentationFormat>
  <Paragraphs>324</Paragraphs>
  <Slides>51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Calibri</vt:lpstr>
      <vt:lpstr>Futura PT Bold</vt:lpstr>
      <vt:lpstr>Google Sans</vt:lpstr>
      <vt:lpstr>IBM Plex Serif</vt:lpstr>
      <vt:lpstr>Merriweather</vt:lpstr>
      <vt:lpstr>Open Sans</vt:lpstr>
      <vt:lpstr>Roboto</vt:lpstr>
      <vt:lpstr>Times New Roman</vt:lpstr>
      <vt:lpstr>wfont_9cd317_a944fa5510234681abfe519713773bbf</vt:lpstr>
      <vt:lpstr>Office Theme</vt:lpstr>
      <vt:lpstr>PowerPoint Presentation</vt:lpstr>
      <vt:lpstr>Housing Services for Property managers</vt:lpstr>
      <vt:lpstr>Objectives </vt:lpstr>
      <vt:lpstr>Homelessness Assistance  </vt:lpstr>
      <vt:lpstr>Resources for those who are homeless or At Risk of becoming homeless: ESG</vt:lpstr>
      <vt:lpstr>What is ESG</vt:lpstr>
      <vt:lpstr>EMERGENCY SOLUTIONS GRANTS PROGRAM </vt:lpstr>
      <vt:lpstr>ESG Eligible Applicant</vt:lpstr>
      <vt:lpstr>Homeless Category 1: Literally Homeless</vt:lpstr>
      <vt:lpstr> Homeless Category 2- Imminent Risk of Homelessness </vt:lpstr>
      <vt:lpstr>Homeless Category 4: Fleeing/Attempting to Flee Domestic Violence</vt:lpstr>
      <vt:lpstr>At Risk of Homelessness Definition </vt:lpstr>
      <vt:lpstr>At Risk of Homelessness Category 1</vt:lpstr>
      <vt:lpstr>Eligible ESG Program Activities </vt:lpstr>
      <vt:lpstr>Homelessness Prevention</vt:lpstr>
      <vt:lpstr>Rapid Rehousing </vt:lpstr>
      <vt:lpstr>ESG Services</vt:lpstr>
      <vt:lpstr>Case Management</vt:lpstr>
      <vt:lpstr>Housing Stability Plan </vt:lpstr>
      <vt:lpstr>ESG Funded Agencies 2023</vt:lpstr>
      <vt:lpstr>Domestic Violence Resources </vt:lpstr>
      <vt:lpstr>ESG RECAP</vt:lpstr>
      <vt:lpstr>PowerPoint Presentation</vt:lpstr>
      <vt:lpstr>PowerPoint Presentation</vt:lpstr>
      <vt:lpstr>PowerPoint Presentation</vt:lpstr>
      <vt:lpstr>Resources for MAOI properties and SMI individuals: CHOICE</vt:lpstr>
      <vt:lpstr>CHOICE</vt:lpstr>
      <vt:lpstr>Choice Eligibility </vt:lpstr>
      <vt:lpstr>CHOICE Eligible Resources </vt:lpstr>
      <vt:lpstr>Resources for individuals living with HIV: HOPWA</vt:lpstr>
      <vt:lpstr>HOPWA-Housing Opportunities for Persons with AIDS</vt:lpstr>
      <vt:lpstr>HOPWA Eligibility </vt:lpstr>
      <vt:lpstr>HOPWA Eligible Resources </vt:lpstr>
      <vt:lpstr>HOME-ARP</vt:lpstr>
      <vt:lpstr>Other (non MHC rental assistance programs) </vt:lpstr>
      <vt:lpstr>Resources for the Homeless: CoC Programs</vt:lpstr>
      <vt:lpstr>Mississippi’s CoC</vt:lpstr>
      <vt:lpstr>CoC Programs </vt:lpstr>
      <vt:lpstr>Resources for Veterans: SSVF</vt:lpstr>
      <vt:lpstr>What is SSVF?</vt:lpstr>
      <vt:lpstr>Who is Eligible for SSVF?</vt:lpstr>
      <vt:lpstr>What Services SSVF provides </vt:lpstr>
      <vt:lpstr>Agencies that received  SSVF Funds </vt:lpstr>
      <vt:lpstr>Assisted Unit Requirements </vt:lpstr>
      <vt:lpstr>Assisted Units </vt:lpstr>
      <vt:lpstr>Inspections</vt:lpstr>
      <vt:lpstr>Lead Inspections</vt:lpstr>
      <vt:lpstr>Rent Reasonableness &amp; Fair Market Rent</vt:lpstr>
      <vt:lpstr>Testing your knowledge  </vt:lpstr>
      <vt:lpstr>What services works best….if</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Sistrunk</dc:creator>
  <cp:lastModifiedBy>Fredrick Davis</cp:lastModifiedBy>
  <cp:revision>30</cp:revision>
  <dcterms:created xsi:type="dcterms:W3CDTF">2024-01-24T15:33:01Z</dcterms:created>
  <dcterms:modified xsi:type="dcterms:W3CDTF">2024-04-17T16:15:20Z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0x01010017B61266E24CD046A248B302335502AA</vt:lpwstr>
  </property>
</Properties>
</file>